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34"/>
  </p:notesMasterIdLst>
  <p:handoutMasterIdLst>
    <p:handoutMasterId r:id="rId35"/>
  </p:handoutMasterIdLst>
  <p:sldIdLst>
    <p:sldId id="291" r:id="rId2"/>
    <p:sldId id="274" r:id="rId3"/>
    <p:sldId id="294" r:id="rId4"/>
    <p:sldId id="296" r:id="rId5"/>
    <p:sldId id="297" r:id="rId6"/>
    <p:sldId id="312" r:id="rId7"/>
    <p:sldId id="276" r:id="rId8"/>
    <p:sldId id="313" r:id="rId9"/>
    <p:sldId id="314" r:id="rId10"/>
    <p:sldId id="315" r:id="rId11"/>
    <p:sldId id="316" r:id="rId12"/>
    <p:sldId id="277" r:id="rId13"/>
    <p:sldId id="298" r:id="rId14"/>
    <p:sldId id="299" r:id="rId15"/>
    <p:sldId id="303" r:id="rId16"/>
    <p:sldId id="304" r:id="rId17"/>
    <p:sldId id="300" r:id="rId18"/>
    <p:sldId id="301" r:id="rId19"/>
    <p:sldId id="305" r:id="rId20"/>
    <p:sldId id="278" r:id="rId21"/>
    <p:sldId id="279" r:id="rId22"/>
    <p:sldId id="283" r:id="rId23"/>
    <p:sldId id="306" r:id="rId24"/>
    <p:sldId id="282" r:id="rId25"/>
    <p:sldId id="307" r:id="rId26"/>
    <p:sldId id="285" r:id="rId27"/>
    <p:sldId id="308" r:id="rId28"/>
    <p:sldId id="286" r:id="rId29"/>
    <p:sldId id="288" r:id="rId30"/>
    <p:sldId id="311" r:id="rId31"/>
    <p:sldId id="310" r:id="rId32"/>
    <p:sldId id="309"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528"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184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A0BCBD-1F00-42FB-BF38-A1456238A071}" type="slidenum">
              <a:rPr lang="en-US" altLang="en-US"/>
              <a:pPr/>
              <a:t>‹#›</a:t>
            </a:fld>
            <a:endParaRPr lang="en-US" altLang="en-US"/>
          </a:p>
        </p:txBody>
      </p:sp>
    </p:spTree>
    <p:extLst>
      <p:ext uri="{BB962C8B-B14F-4D97-AF65-F5344CB8AC3E}">
        <p14:creationId xmlns:p14="http://schemas.microsoft.com/office/powerpoint/2010/main" xmlns="" val="396775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n-US" altLang="en-US"/>
          </a:p>
        </p:txBody>
      </p:sp>
      <p:sp>
        <p:nvSpPr>
          <p:cNvPr id="1229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altLang="en-US"/>
          </a:p>
        </p:txBody>
      </p:sp>
      <p:sp>
        <p:nvSpPr>
          <p:cNvPr id="122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n-US" altLang="en-US"/>
          </a:p>
        </p:txBody>
      </p:sp>
      <p:sp>
        <p:nvSpPr>
          <p:cNvPr id="1229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62B00C6C-28DC-4054-A551-3DBD5A524AE0}" type="slidenum">
              <a:rPr lang="en-US" altLang="en-US"/>
              <a:pPr/>
              <a:t>‹#›</a:t>
            </a:fld>
            <a:endParaRPr lang="en-US" altLang="en-US"/>
          </a:p>
        </p:txBody>
      </p:sp>
    </p:spTree>
    <p:extLst>
      <p:ext uri="{BB962C8B-B14F-4D97-AF65-F5344CB8AC3E}">
        <p14:creationId xmlns:p14="http://schemas.microsoft.com/office/powerpoint/2010/main" xmlns="" val="984641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5114F74-0FBB-4142-8A38-1F6AA7789EC4}" type="slidenum">
              <a:rPr lang="en-US" altLang="en-US"/>
              <a:pPr/>
              <a:t>2</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70D5C1-7902-49F7-A7D3-F595360F6955}" type="slidenum">
              <a:rPr lang="en-US" altLang="en-US"/>
              <a:pPr/>
              <a:t>22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709013A-9807-44F0-A983-A3944CFB6468}" type="slidenum">
              <a:rPr lang="en-US" altLang="en-US"/>
              <a:pPr/>
              <a:t>24</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B6B0C57-C816-4EB4-B34E-8455F3684E4F}" type="slidenum">
              <a:rPr lang="en-US" altLang="en-US"/>
              <a:pPr/>
              <a:t>26</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119F92D-0802-4EC7-B7CE-A6AEBA694C83}" type="slidenum">
              <a:rPr lang="en-US" altLang="en-US"/>
              <a:pPr/>
              <a:t>28</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BAB6DA1-D85A-47F2-AEA0-DCC851F1E06A}" type="slidenum">
              <a:rPr lang="en-US" altLang="en-US"/>
              <a:pPr/>
              <a:t>29</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6B7912A-49F6-428A-8A1E-93AB911B706D}" type="slidenum">
              <a:rPr lang="en-US" altLang="en-US"/>
              <a:pPr/>
              <a:t>7</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B00C6C-28DC-4054-A551-3DBD5A524AE0}" type="slidenum">
              <a:rPr lang="en-US" altLang="en-US" smtClean="0"/>
              <a:pPr/>
              <a:t>10</a:t>
            </a:fld>
            <a:endParaRPr lang="en-US" altLang="en-US"/>
          </a:p>
        </p:txBody>
      </p:sp>
    </p:spTree>
    <p:extLst>
      <p:ext uri="{BB962C8B-B14F-4D97-AF65-F5344CB8AC3E}">
        <p14:creationId xmlns:p14="http://schemas.microsoft.com/office/powerpoint/2010/main" xmlns="" val="360378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B00C6C-28DC-4054-A551-3DBD5A524AE0}" type="slidenum">
              <a:rPr lang="en-US" altLang="en-US" smtClean="0"/>
              <a:pPr/>
              <a:t>11</a:t>
            </a:fld>
            <a:endParaRPr lang="en-US" altLang="en-US"/>
          </a:p>
        </p:txBody>
      </p:sp>
    </p:spTree>
    <p:extLst>
      <p:ext uri="{BB962C8B-B14F-4D97-AF65-F5344CB8AC3E}">
        <p14:creationId xmlns:p14="http://schemas.microsoft.com/office/powerpoint/2010/main" xmlns="" val="113299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A35663-D856-42C7-9756-76ACE9B8CF62}" type="slidenum">
              <a:rPr lang="en-US" altLang="en-US"/>
              <a:pPr/>
              <a:t>12</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B00C6C-28DC-4054-A551-3DBD5A524AE0}" type="slidenum">
              <a:rPr lang="en-US" altLang="en-US" smtClean="0"/>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B00C6C-28DC-4054-A551-3DBD5A524AE0}" type="slidenum">
              <a:rPr lang="en-US" altLang="en-US" smtClean="0"/>
              <a:pPr/>
              <a:t>15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4620250-CD21-4FF9-8636-E97A61A8C417}" type="slidenum">
              <a:rPr lang="en-US" altLang="en-US"/>
              <a:pPr/>
              <a:t>20</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106325-7F2E-49BD-A89E-8B1C51D6B091}" type="slidenum">
              <a:rPr lang="en-US" altLang="en-US"/>
              <a:pPr/>
              <a:t>21</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222625" y="304800"/>
            <a:ext cx="11909425" cy="4724400"/>
            <a:chOff x="-2030" y="192"/>
            <a:chExt cx="7502" cy="2976"/>
          </a:xfrm>
        </p:grpSpPr>
        <p:sp>
          <p:nvSpPr>
            <p:cNvPr id="819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GB"/>
            </a:p>
          </p:txBody>
        </p:sp>
        <p:sp>
          <p:nvSpPr>
            <p:cNvPr id="819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endParaRPr lang="en-GB" sz="2400">
                <a:latin typeface="Times New Roman" pitchFamily="18" charset="0"/>
              </a:endParaRPr>
            </a:p>
          </p:txBody>
        </p:sp>
        <p:sp>
          <p:nvSpPr>
            <p:cNvPr id="819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endParaRPr lang="en-GB">
                <a:latin typeface="Arial" charset="0"/>
              </a:endParaRPr>
            </a:p>
          </p:txBody>
        </p:sp>
      </p:grpSp>
      <p:sp>
        <p:nvSpPr>
          <p:cNvPr id="8198" name="Rectangle 6"/>
          <p:cNvSpPr>
            <a:spLocks noGrp="1" noChangeArrowheads="1"/>
          </p:cNvSpPr>
          <p:nvPr>
            <p:ph type="ctrTitle"/>
          </p:nvPr>
        </p:nvSpPr>
        <p:spPr>
          <a:xfrm>
            <a:off x="1443038" y="985838"/>
            <a:ext cx="7239000" cy="1444625"/>
          </a:xfrm>
        </p:spPr>
        <p:txBody>
          <a:bodyPr/>
          <a:lstStyle>
            <a:lvl1pPr>
              <a:defRPr sz="4000"/>
            </a:lvl1pPr>
          </a:lstStyle>
          <a:p>
            <a:r>
              <a:rPr lang="en-US" smtClean="0"/>
              <a:t>Click to edit Master title style</a:t>
            </a:r>
            <a:endParaRPr lang="en-US"/>
          </a:p>
        </p:txBody>
      </p:sp>
      <p:sp>
        <p:nvSpPr>
          <p:cNvPr id="819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8200" name="Rectangle 8"/>
          <p:cNvSpPr>
            <a:spLocks noGrp="1" noChangeArrowheads="1"/>
          </p:cNvSpPr>
          <p:nvPr>
            <p:ph type="dt" sz="half" idx="2"/>
          </p:nvPr>
        </p:nvSpPr>
        <p:spPr/>
        <p:txBody>
          <a:bodyPr/>
          <a:lstStyle>
            <a:lvl1pPr>
              <a:defRPr/>
            </a:lvl1pPr>
          </a:lstStyle>
          <a:p>
            <a:endParaRPr lang="en-US" altLang="en-US"/>
          </a:p>
        </p:txBody>
      </p:sp>
      <p:sp>
        <p:nvSpPr>
          <p:cNvPr id="8201" name="Rectangle 9"/>
          <p:cNvSpPr>
            <a:spLocks noGrp="1" noChangeArrowheads="1"/>
          </p:cNvSpPr>
          <p:nvPr>
            <p:ph type="ftr" sz="quarter" idx="3"/>
          </p:nvPr>
        </p:nvSpPr>
        <p:spPr/>
        <p:txBody>
          <a:bodyPr/>
          <a:lstStyle>
            <a:lvl1pPr>
              <a:defRPr/>
            </a:lvl1pPr>
          </a:lstStyle>
          <a:p>
            <a:endParaRPr lang="en-US" altLang="en-US"/>
          </a:p>
        </p:txBody>
      </p:sp>
      <p:sp>
        <p:nvSpPr>
          <p:cNvPr id="8202" name="Rectangle 10"/>
          <p:cNvSpPr>
            <a:spLocks noGrp="1" noChangeArrowheads="1"/>
          </p:cNvSpPr>
          <p:nvPr>
            <p:ph type="sldNum" sz="quarter" idx="4"/>
          </p:nvPr>
        </p:nvSpPr>
        <p:spPr/>
        <p:txBody>
          <a:bodyPr/>
          <a:lstStyle>
            <a:lvl1pPr>
              <a:defRPr/>
            </a:lvl1pPr>
          </a:lstStyle>
          <a:p>
            <a:fld id="{63313AB1-C804-49D1-ABA8-65B36CD639E1}"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8A86B7-30FE-4102-8890-6668E73FD381}"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752779-BAD6-4C4F-9F76-245BBEE496FA}"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301625"/>
            <a:ext cx="7313612" cy="564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A7A76B0E-1997-45ED-99E9-8EC73A14533C}" type="slidenum">
              <a:rPr lang="en-US" altLang="en-US" smtClean="0"/>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half" idx="3"/>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A7A76B0E-1997-45ED-99E9-8EC73A14533C}" type="slidenum">
              <a:rPr lang="en-US" altLang="en-US" smtClean="0"/>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7A76B0E-1997-45ED-99E9-8EC73A14533C}"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105400" y="1981200"/>
            <a:ext cx="3810000" cy="4114800"/>
          </a:xfrm>
        </p:spPr>
        <p:txBody>
          <a:bodyPr/>
          <a:lstStyle/>
          <a:p>
            <a:endParaRPr lang="en-GB"/>
          </a:p>
        </p:txBody>
      </p:sp>
      <p:sp>
        <p:nvSpPr>
          <p:cNvPr id="5" name="Date Placeholder 4"/>
          <p:cNvSpPr>
            <a:spLocks noGrp="1"/>
          </p:cNvSpPr>
          <p:nvPr>
            <p:ph type="dt" sz="half" idx="10"/>
          </p:nvPr>
        </p:nvSpPr>
        <p:spPr>
          <a:xfrm>
            <a:off x="11430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E987DCFD-2192-475D-A6C3-7AF962D235E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AABF1F-379E-4D53-8297-49CBCC843AA0}"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7AD2EE-0516-4E21-9FBE-2DDE6EC3E1A1}"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79A6DB-78AA-4AA6-9CF9-466E2A6E26BD}"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0ECC9A5-4FB6-40F2-8074-22E8312BC220}"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4DA0E57-CAAE-49EE-8FD5-70C29BFC3710}"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7293BBC-DBFB-4D2E-A17D-1C99E9114536}"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7FEBE34-037D-4E65-BD91-24DB8F873ED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75514D-4902-40FD-BEAC-8657BD762315}"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0" y="0"/>
            <a:ext cx="11925300" cy="3810000"/>
            <a:chOff x="-2040" y="0"/>
            <a:chExt cx="7512" cy="2400"/>
          </a:xfrm>
        </p:grpSpPr>
        <p:sp>
          <p:nvSpPr>
            <p:cNvPr id="717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endParaRPr lang="en-GB" sz="2400">
                <a:latin typeface="Times New Roman" pitchFamily="18" charset="0"/>
              </a:endParaRPr>
            </a:p>
          </p:txBody>
        </p:sp>
        <p:sp>
          <p:nvSpPr>
            <p:cNvPr id="717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endParaRPr lang="en-GB">
                <a:latin typeface="Arial" charset="0"/>
              </a:endParaRPr>
            </a:p>
          </p:txBody>
        </p:sp>
        <p:sp>
          <p:nvSpPr>
            <p:cNvPr id="717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GB"/>
            </a:p>
          </p:txBody>
        </p:sp>
      </p:grpSp>
      <p:sp>
        <p:nvSpPr>
          <p:cNvPr id="7174"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5"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17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717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7A76B0E-1997-45ED-99E9-8EC73A14533C}"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Simple_transcription_elongation1.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Chapter 3</a:t>
            </a:r>
            <a:endParaRPr lang="en-GB" dirty="0"/>
          </a:p>
        </p:txBody>
      </p:sp>
      <p:sp>
        <p:nvSpPr>
          <p:cNvPr id="3" name="Subtitle 2"/>
          <p:cNvSpPr>
            <a:spLocks noGrp="1"/>
          </p:cNvSpPr>
          <p:nvPr>
            <p:ph type="subTitle" idx="1"/>
          </p:nvPr>
        </p:nvSpPr>
        <p:spPr/>
        <p:txBody>
          <a:bodyPr/>
          <a:lstStyle/>
          <a:p>
            <a:r>
              <a:rPr lang="en-GB" dirty="0" smtClean="0"/>
              <a:t>Genes and Evolution</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 – meiosis I</a:t>
            </a:r>
            <a:endParaRPr lang="en-GB" dirty="0"/>
          </a:p>
        </p:txBody>
      </p:sp>
      <p:sp>
        <p:nvSpPr>
          <p:cNvPr id="3" name="Content Placeholder 2"/>
          <p:cNvSpPr>
            <a:spLocks noGrp="1"/>
          </p:cNvSpPr>
          <p:nvPr>
            <p:ph idx="1"/>
          </p:nvPr>
        </p:nvSpPr>
        <p:spPr/>
        <p:txBody>
          <a:bodyPr/>
          <a:lstStyle/>
          <a:p>
            <a:r>
              <a:rPr lang="en-US" sz="1100" b="1" i="1" dirty="0" smtClean="0"/>
              <a:t>Prophase I</a:t>
            </a:r>
            <a:r>
              <a:rPr lang="en-US" sz="1100" dirty="0" smtClean="0"/>
              <a:t> </a:t>
            </a:r>
            <a:endParaRPr lang="en-GB" sz="1100" dirty="0" smtClean="0"/>
          </a:p>
          <a:p>
            <a:pPr lvl="1"/>
            <a:r>
              <a:rPr lang="en-US" sz="1100" dirty="0" smtClean="0"/>
              <a:t>Chromosomes condense and attach to the nuclear envelope. </a:t>
            </a:r>
            <a:r>
              <a:rPr lang="en-US" sz="1100" dirty="0" err="1" smtClean="0"/>
              <a:t>Synapsis</a:t>
            </a:r>
            <a:r>
              <a:rPr lang="en-US" sz="1100" dirty="0" smtClean="0"/>
              <a:t> occurs. Crossing over may occur. The centrioles migrate and the nuclear envelope breaks down</a:t>
            </a:r>
            <a:endParaRPr lang="en-GB" sz="1100" dirty="0" smtClean="0"/>
          </a:p>
          <a:p>
            <a:r>
              <a:rPr lang="en-US" sz="1100" b="1" i="1" dirty="0" smtClean="0"/>
              <a:t>Metaphase I </a:t>
            </a:r>
            <a:endParaRPr lang="en-GB" sz="1100" dirty="0" smtClean="0"/>
          </a:p>
          <a:p>
            <a:pPr lvl="1"/>
            <a:r>
              <a:rPr lang="en-US" sz="1100" dirty="0" smtClean="0"/>
              <a:t>Pairing of homologous chromosomes takes place along the centre line of the cell.  The centromeres are located in the opposite poles</a:t>
            </a:r>
            <a:endParaRPr lang="en-GB" sz="1100" dirty="0" smtClean="0"/>
          </a:p>
          <a:p>
            <a:r>
              <a:rPr lang="en-US" sz="1100" b="1" i="1" dirty="0" smtClean="0"/>
              <a:t>Anaphase I </a:t>
            </a:r>
            <a:endParaRPr lang="en-GB" sz="1100" dirty="0" smtClean="0"/>
          </a:p>
          <a:p>
            <a:pPr lvl="1"/>
            <a:r>
              <a:rPr lang="en-US" sz="1100" dirty="0" smtClean="0"/>
              <a:t>The chromosomes migrate to the opposite poles of the cell. The sister chromatids still remain together</a:t>
            </a:r>
            <a:endParaRPr lang="en-GB" sz="1100" dirty="0" smtClean="0"/>
          </a:p>
          <a:p>
            <a:r>
              <a:rPr lang="en-US" sz="1100" b="1" i="1" dirty="0" err="1" smtClean="0"/>
              <a:t>Telophase</a:t>
            </a:r>
            <a:r>
              <a:rPr lang="en-US" sz="1100" b="1" i="1" dirty="0" smtClean="0"/>
              <a:t> I </a:t>
            </a:r>
            <a:endParaRPr lang="en-GB" sz="1100" dirty="0" smtClean="0"/>
          </a:p>
          <a:p>
            <a:pPr lvl="1"/>
            <a:r>
              <a:rPr lang="en-US" sz="1100" dirty="0" smtClean="0"/>
              <a:t>The chromosomes continue to migrate towards the poles. </a:t>
            </a:r>
            <a:r>
              <a:rPr lang="en-US" sz="1100" dirty="0" err="1" smtClean="0"/>
              <a:t>Cytokinesis</a:t>
            </a:r>
            <a:r>
              <a:rPr lang="en-US" sz="1100" dirty="0" smtClean="0"/>
              <a:t> take place. The nuclear envelope starts forming </a:t>
            </a:r>
            <a:r>
              <a:rPr lang="en-US" sz="1100" dirty="0" smtClean="0"/>
              <a:t>two </a:t>
            </a:r>
            <a:r>
              <a:rPr lang="en-US" sz="1100" dirty="0" smtClean="0"/>
              <a:t>daughter cells with haploid </a:t>
            </a:r>
            <a:r>
              <a:rPr lang="en-US" sz="1100" dirty="0" smtClean="0"/>
              <a:t>chromosome numbers</a:t>
            </a:r>
            <a:endParaRPr lang="en-GB" sz="1100" dirty="0" smtClean="0"/>
          </a:p>
        </p:txBody>
      </p:sp>
      <p:pic>
        <p:nvPicPr>
          <p:cNvPr id="5" name="Picture 4" descr="meiosis1cropped.jpg"/>
          <p:cNvPicPr/>
          <p:nvPr/>
        </p:nvPicPr>
        <p:blipFill>
          <a:blip r:embed="rId3" cstate="print"/>
          <a:stretch>
            <a:fillRect/>
          </a:stretch>
        </p:blipFill>
        <p:spPr>
          <a:xfrm>
            <a:off x="2843808" y="4437112"/>
            <a:ext cx="4392488" cy="22434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 – meiosis II</a:t>
            </a:r>
            <a:endParaRPr lang="en-GB" dirty="0"/>
          </a:p>
        </p:txBody>
      </p:sp>
      <p:sp>
        <p:nvSpPr>
          <p:cNvPr id="3" name="Content Placeholder 2"/>
          <p:cNvSpPr>
            <a:spLocks noGrp="1"/>
          </p:cNvSpPr>
          <p:nvPr>
            <p:ph idx="1"/>
          </p:nvPr>
        </p:nvSpPr>
        <p:spPr/>
        <p:txBody>
          <a:bodyPr/>
          <a:lstStyle/>
          <a:p>
            <a:r>
              <a:rPr lang="en-US" sz="1100" b="1" i="1" dirty="0" smtClean="0"/>
              <a:t>Prophase II </a:t>
            </a:r>
            <a:endParaRPr lang="en-GB" sz="1100" b="1" i="1" dirty="0" smtClean="0"/>
          </a:p>
          <a:p>
            <a:pPr lvl="1"/>
            <a:r>
              <a:rPr lang="en-US" sz="1100" dirty="0" smtClean="0">
                <a:ea typeface="+mn-ea"/>
                <a:cs typeface="+mn-cs"/>
              </a:rPr>
              <a:t>The nuclei and nuclear membrane are separated and the chromosomes start moving towards the equatorial plane. The two sister chromatids are still held by the centromere</a:t>
            </a:r>
            <a:endParaRPr lang="en-GB" sz="1100" dirty="0" smtClean="0">
              <a:ea typeface="+mn-ea"/>
              <a:cs typeface="+mn-cs"/>
            </a:endParaRPr>
          </a:p>
          <a:p>
            <a:r>
              <a:rPr lang="en-US" sz="1100" b="1" i="1" dirty="0" smtClean="0"/>
              <a:t>Metaphase II </a:t>
            </a:r>
            <a:endParaRPr lang="en-GB" sz="1100" b="1" i="1" dirty="0" smtClean="0"/>
          </a:p>
          <a:p>
            <a:pPr lvl="1"/>
            <a:r>
              <a:rPr lang="en-US" sz="1100" dirty="0" smtClean="0">
                <a:ea typeface="+mn-ea"/>
                <a:cs typeface="+mn-cs"/>
              </a:rPr>
              <a:t>The chromosomes are aligned in the equator and the centromeres are oriented towards the opposite poles</a:t>
            </a:r>
            <a:endParaRPr lang="en-GB" sz="1100" dirty="0" smtClean="0">
              <a:ea typeface="+mn-ea"/>
              <a:cs typeface="+mn-cs"/>
            </a:endParaRPr>
          </a:p>
          <a:p>
            <a:r>
              <a:rPr lang="en-US" sz="1100" b="1" i="1" dirty="0" smtClean="0"/>
              <a:t>Anaphase II </a:t>
            </a:r>
            <a:endParaRPr lang="en-GB" sz="1100" b="1" i="1" dirty="0" smtClean="0"/>
          </a:p>
          <a:p>
            <a:pPr lvl="1"/>
            <a:r>
              <a:rPr lang="en-US" sz="1100" dirty="0" smtClean="0">
                <a:ea typeface="+mn-ea"/>
                <a:cs typeface="+mn-cs"/>
              </a:rPr>
              <a:t>The sister chromatids held at the centromere are separated by the spindle </a:t>
            </a:r>
            <a:r>
              <a:rPr lang="en-US" sz="1100" dirty="0" err="1" smtClean="0">
                <a:ea typeface="+mn-ea"/>
                <a:cs typeface="+mn-cs"/>
              </a:rPr>
              <a:t>fibres</a:t>
            </a:r>
            <a:endParaRPr lang="en-GB" sz="1100" dirty="0" smtClean="0">
              <a:ea typeface="+mn-ea"/>
              <a:cs typeface="+mn-cs"/>
            </a:endParaRPr>
          </a:p>
          <a:p>
            <a:r>
              <a:rPr lang="en-US" sz="1100" b="1" i="1" dirty="0" err="1" smtClean="0"/>
              <a:t>Telophase</a:t>
            </a:r>
            <a:r>
              <a:rPr lang="en-US" sz="1100" b="1" i="1" dirty="0" smtClean="0"/>
              <a:t> II </a:t>
            </a:r>
            <a:endParaRPr lang="en-GB" sz="1100" b="1" i="1" dirty="0" smtClean="0"/>
          </a:p>
          <a:p>
            <a:pPr lvl="1"/>
            <a:r>
              <a:rPr lang="en-US" sz="1100" dirty="0" smtClean="0">
                <a:ea typeface="+mn-ea"/>
                <a:cs typeface="+mn-cs"/>
              </a:rPr>
              <a:t>Four nuclei are formed, along with the process of cytokinesis, resulting in four daughter cells  </a:t>
            </a:r>
            <a:r>
              <a:rPr lang="en-US" sz="1100" dirty="0" smtClean="0">
                <a:ea typeface="+mn-ea"/>
                <a:cs typeface="+mn-cs"/>
              </a:rPr>
              <a:t>(or gametes) being </a:t>
            </a:r>
            <a:r>
              <a:rPr lang="en-US" sz="1100" dirty="0" smtClean="0">
                <a:ea typeface="+mn-ea"/>
                <a:cs typeface="+mn-cs"/>
              </a:rPr>
              <a:t>formed</a:t>
            </a:r>
            <a:endParaRPr lang="en-GB" sz="1100" dirty="0" smtClean="0">
              <a:ea typeface="+mn-ea"/>
              <a:cs typeface="+mn-cs"/>
            </a:endParaRPr>
          </a:p>
          <a:p>
            <a:endParaRPr lang="en-GB" dirty="0"/>
          </a:p>
        </p:txBody>
      </p:sp>
      <p:pic>
        <p:nvPicPr>
          <p:cNvPr id="4" name="Picture 3" descr="meiosis2cropped.jpg"/>
          <p:cNvPicPr/>
          <p:nvPr/>
        </p:nvPicPr>
        <p:blipFill>
          <a:blip r:embed="rId3" cstate="print"/>
          <a:stretch>
            <a:fillRect/>
          </a:stretch>
        </p:blipFill>
        <p:spPr>
          <a:xfrm>
            <a:off x="2699793" y="4365104"/>
            <a:ext cx="3960440" cy="22676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59632" y="332656"/>
            <a:ext cx="7772400" cy="1143000"/>
          </a:xfrm>
        </p:spPr>
        <p:txBody>
          <a:bodyPr/>
          <a:lstStyle/>
          <a:p>
            <a:r>
              <a:rPr lang="en-US" altLang="en-US" dirty="0"/>
              <a:t>Individual </a:t>
            </a:r>
            <a:r>
              <a:rPr lang="en-US" altLang="en-US" dirty="0" smtClean="0"/>
              <a:t>characteristics</a:t>
            </a:r>
            <a:endParaRPr lang="en-US" altLang="en-US" dirty="0"/>
          </a:p>
        </p:txBody>
      </p:sp>
      <p:sp>
        <p:nvSpPr>
          <p:cNvPr id="45059" name="Rectangle 3"/>
          <p:cNvSpPr>
            <a:spLocks noGrp="1" noChangeArrowheads="1"/>
          </p:cNvSpPr>
          <p:nvPr>
            <p:ph type="body" sz="half" idx="1"/>
          </p:nvPr>
        </p:nvSpPr>
        <p:spPr/>
        <p:txBody>
          <a:bodyPr/>
          <a:lstStyle/>
          <a:p>
            <a:pPr>
              <a:lnSpc>
                <a:spcPct val="90000"/>
              </a:lnSpc>
            </a:pPr>
            <a:r>
              <a:rPr lang="en-US" altLang="en-US" sz="2000" dirty="0"/>
              <a:t>Dominant gene </a:t>
            </a:r>
            <a:r>
              <a:rPr lang="en-US" altLang="en-US" sz="2000" dirty="0" smtClean="0"/>
              <a:t>– expression </a:t>
            </a:r>
            <a:r>
              <a:rPr lang="en-US" altLang="en-US" sz="2000" dirty="0"/>
              <a:t>will dominate</a:t>
            </a:r>
          </a:p>
          <a:p>
            <a:pPr>
              <a:lnSpc>
                <a:spcPct val="90000"/>
              </a:lnSpc>
            </a:pPr>
            <a:r>
              <a:rPr lang="en-US" altLang="en-US" sz="2000" dirty="0"/>
              <a:t>Recessive gene </a:t>
            </a:r>
            <a:r>
              <a:rPr lang="en-US" altLang="en-US" sz="2000" dirty="0" smtClean="0"/>
              <a:t>– expression </a:t>
            </a:r>
            <a:r>
              <a:rPr lang="en-US" altLang="en-US" sz="2000" dirty="0"/>
              <a:t>only if both pairs are </a:t>
            </a:r>
            <a:r>
              <a:rPr lang="en-US" altLang="en-US" sz="2000" dirty="0" smtClean="0"/>
              <a:t>recessive</a:t>
            </a:r>
            <a:endParaRPr lang="en-US" altLang="en-US" sz="2000" dirty="0"/>
          </a:p>
        </p:txBody>
      </p:sp>
      <p:graphicFrame>
        <p:nvGraphicFramePr>
          <p:cNvPr id="90112" name="Object 1024"/>
          <p:cNvGraphicFramePr>
            <a:graphicFrameLocks noGrp="1" noChangeAspect="1"/>
          </p:cNvGraphicFramePr>
          <p:nvPr>
            <p:ph type="clipArt" sz="half" idx="2"/>
          </p:nvPr>
        </p:nvGraphicFramePr>
        <p:xfrm>
          <a:off x="5004048" y="1916832"/>
          <a:ext cx="3800475" cy="4067175"/>
        </p:xfrm>
        <a:graphic>
          <a:graphicData uri="http://schemas.openxmlformats.org/presentationml/2006/ole">
            <p:oleObj spid="_x0000_s90119" r:id="rId4" imgW="0" imgH="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3200" dirty="0" smtClean="0"/>
              <a:t>Protein synthesis</a:t>
            </a:r>
          </a:p>
        </p:txBody>
      </p:sp>
      <p:sp>
        <p:nvSpPr>
          <p:cNvPr id="11267" name="Rectangle 3"/>
          <p:cNvSpPr>
            <a:spLocks noGrp="1" noChangeArrowheads="1"/>
          </p:cNvSpPr>
          <p:nvPr>
            <p:ph type="body" idx="1"/>
          </p:nvPr>
        </p:nvSpPr>
        <p:spPr>
          <a:xfrm>
            <a:off x="1115616" y="1772816"/>
            <a:ext cx="6768752" cy="2448272"/>
          </a:xfrm>
        </p:spPr>
        <p:txBody>
          <a:bodyPr/>
          <a:lstStyle/>
          <a:p>
            <a:pPr>
              <a:lnSpc>
                <a:spcPct val="80000"/>
              </a:lnSpc>
            </a:pPr>
            <a:r>
              <a:rPr lang="en-GB" sz="2000" dirty="0" smtClean="0"/>
              <a:t>There are two stages necessary in protein synthesis: transcription and translation</a:t>
            </a:r>
          </a:p>
          <a:p>
            <a:pPr>
              <a:lnSpc>
                <a:spcPct val="80000"/>
              </a:lnSpc>
            </a:pPr>
            <a:r>
              <a:rPr lang="en-GB" sz="2000" dirty="0" smtClean="0"/>
              <a:t>Transcription begins at sites on DNA known as promoters</a:t>
            </a:r>
          </a:p>
          <a:p>
            <a:pPr>
              <a:lnSpc>
                <a:spcPct val="80000"/>
              </a:lnSpc>
            </a:pPr>
            <a:r>
              <a:rPr lang="en-GB" sz="2000" dirty="0" smtClean="0"/>
              <a:t>Uses an enzyme RNA polymerase</a:t>
            </a:r>
          </a:p>
          <a:p>
            <a:pPr>
              <a:lnSpc>
                <a:spcPct val="80000"/>
              </a:lnSpc>
            </a:pPr>
            <a:r>
              <a:rPr lang="en-GB" sz="2000" dirty="0" smtClean="0"/>
              <a:t>The most common promoters in eukaryotes is a short DNA sequence called a TATA box</a:t>
            </a:r>
          </a:p>
          <a:p>
            <a:pPr eaLnBrk="1" hangingPunct="1">
              <a:lnSpc>
                <a:spcPct val="80000"/>
              </a:lnSpc>
            </a:pPr>
            <a:endParaRPr lang="en-GB" sz="2000" dirty="0" smtClean="0"/>
          </a:p>
        </p:txBody>
      </p:sp>
      <p:pic>
        <p:nvPicPr>
          <p:cNvPr id="5" name="Picture 4" descr="img001"/>
          <p:cNvPicPr/>
          <p:nvPr/>
        </p:nvPicPr>
        <p:blipFill>
          <a:blip r:embed="rId2" cstate="print"/>
          <a:srcRect/>
          <a:stretch>
            <a:fillRect/>
          </a:stretch>
        </p:blipFill>
        <p:spPr bwMode="auto">
          <a:xfrm>
            <a:off x="2267744" y="4509120"/>
            <a:ext cx="4320480" cy="1317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dirty="0" smtClean="0"/>
              <a:t>Initiation</a:t>
            </a:r>
          </a:p>
        </p:txBody>
      </p:sp>
      <p:sp>
        <p:nvSpPr>
          <p:cNvPr id="12291" name="Rectangle 3"/>
          <p:cNvSpPr>
            <a:spLocks noGrp="1" noChangeArrowheads="1"/>
          </p:cNvSpPr>
          <p:nvPr>
            <p:ph type="body" idx="1"/>
          </p:nvPr>
        </p:nvSpPr>
        <p:spPr>
          <a:xfrm>
            <a:off x="1370013" y="1827213"/>
            <a:ext cx="7313612" cy="1817811"/>
          </a:xfrm>
        </p:spPr>
        <p:txBody>
          <a:bodyPr/>
          <a:lstStyle/>
          <a:p>
            <a:pPr>
              <a:lnSpc>
                <a:spcPct val="80000"/>
              </a:lnSpc>
            </a:pPr>
            <a:r>
              <a:rPr lang="en-GB" sz="2000" dirty="0" smtClean="0"/>
              <a:t>RNA synthesis begins with the initiation step</a:t>
            </a:r>
          </a:p>
          <a:p>
            <a:pPr>
              <a:lnSpc>
                <a:spcPct val="80000"/>
              </a:lnSpc>
            </a:pPr>
            <a:r>
              <a:rPr lang="en-GB" sz="2000" dirty="0" smtClean="0"/>
              <a:t>Initiation is the binding of the transcription mechanism to the DNA template</a:t>
            </a:r>
          </a:p>
          <a:p>
            <a:pPr>
              <a:lnSpc>
                <a:spcPct val="80000"/>
              </a:lnSpc>
            </a:pPr>
            <a:r>
              <a:rPr lang="en-GB" sz="2000" dirty="0" smtClean="0"/>
              <a:t>When 10 nucleotides long – escapes</a:t>
            </a:r>
          </a:p>
          <a:p>
            <a:pPr>
              <a:lnSpc>
                <a:spcPct val="80000"/>
              </a:lnSpc>
            </a:pPr>
            <a:r>
              <a:rPr lang="en-GB" sz="2000" dirty="0" smtClean="0"/>
              <a:t>Elongation starts</a:t>
            </a:r>
          </a:p>
          <a:p>
            <a:pPr>
              <a:lnSpc>
                <a:spcPct val="80000"/>
              </a:lnSpc>
            </a:pPr>
            <a:r>
              <a:rPr lang="en-GB" sz="2000" smtClean="0"/>
              <a:t>Not </a:t>
            </a:r>
            <a:r>
              <a:rPr lang="en-GB" sz="2000" dirty="0" smtClean="0"/>
              <a:t>all starts are successful</a:t>
            </a:r>
          </a:p>
        </p:txBody>
      </p:sp>
      <p:pic>
        <p:nvPicPr>
          <p:cNvPr id="5" name="Picture 4" descr="http://upload.wikimedia.org/wikipedia/commons/thumb/9/91/Simple_transcription_initiation1.svg/400px-Simple_transcription_initiation1.svg.png"/>
          <p:cNvPicPr/>
          <p:nvPr/>
        </p:nvPicPr>
        <p:blipFill>
          <a:blip r:embed="rId3" cstate="print"/>
          <a:srcRect/>
          <a:stretch>
            <a:fillRect/>
          </a:stretch>
        </p:blipFill>
        <p:spPr bwMode="auto">
          <a:xfrm>
            <a:off x="2555776" y="4581128"/>
            <a:ext cx="4176464" cy="1469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t>Elongation</a:t>
            </a:r>
          </a:p>
        </p:txBody>
      </p:sp>
      <p:sp>
        <p:nvSpPr>
          <p:cNvPr id="12291" name="Rectangle 3"/>
          <p:cNvSpPr>
            <a:spLocks noGrp="1" noChangeArrowheads="1"/>
          </p:cNvSpPr>
          <p:nvPr>
            <p:ph type="body" idx="1"/>
          </p:nvPr>
        </p:nvSpPr>
        <p:spPr>
          <a:xfrm>
            <a:off x="1370013" y="1827213"/>
            <a:ext cx="7313612" cy="1817811"/>
          </a:xfrm>
        </p:spPr>
        <p:txBody>
          <a:bodyPr/>
          <a:lstStyle/>
          <a:p>
            <a:pPr>
              <a:lnSpc>
                <a:spcPct val="80000"/>
              </a:lnSpc>
            </a:pPr>
            <a:r>
              <a:rPr lang="en-GB" sz="2000" dirty="0" smtClean="0"/>
              <a:t>Nucleotides are added to the developing RNA chain</a:t>
            </a:r>
          </a:p>
          <a:p>
            <a:pPr>
              <a:lnSpc>
                <a:spcPct val="80000"/>
              </a:lnSpc>
            </a:pPr>
            <a:r>
              <a:rPr lang="en-GB" sz="2000" dirty="0" smtClean="0"/>
              <a:t>As the RNA polymerase travels along the DNA template strand, it comes in contact with a number of genes that contain blocks of DNA called </a:t>
            </a:r>
            <a:r>
              <a:rPr lang="en-GB" sz="2000" dirty="0" err="1" smtClean="0"/>
              <a:t>introns</a:t>
            </a:r>
            <a:endParaRPr lang="en-GB" sz="2000" dirty="0" smtClean="0"/>
          </a:p>
          <a:p>
            <a:pPr>
              <a:lnSpc>
                <a:spcPct val="80000"/>
              </a:lnSpc>
            </a:pPr>
            <a:r>
              <a:rPr lang="en-GB" sz="2000" dirty="0" err="1" smtClean="0"/>
              <a:t>Introns</a:t>
            </a:r>
            <a:r>
              <a:rPr lang="en-GB" sz="2000" dirty="0" smtClean="0"/>
              <a:t> interrupt the coding</a:t>
            </a:r>
          </a:p>
          <a:p>
            <a:pPr>
              <a:lnSpc>
                <a:spcPct val="80000"/>
              </a:lnSpc>
            </a:pPr>
            <a:r>
              <a:rPr lang="en-GB" sz="2000" dirty="0" smtClean="0"/>
              <a:t>Splicing removes these introns from the newly synthesized RNA </a:t>
            </a:r>
          </a:p>
          <a:p>
            <a:pPr>
              <a:lnSpc>
                <a:spcPct val="80000"/>
              </a:lnSpc>
            </a:pPr>
            <a:endParaRPr lang="en-GB" sz="2000" dirty="0" smtClean="0"/>
          </a:p>
        </p:txBody>
      </p:sp>
      <p:pic>
        <p:nvPicPr>
          <p:cNvPr id="6" name="Picture 5" descr="http://upload.wikimedia.org/wikipedia/commons/thumb/2/21/Simple_transcription_elongation1.svg/400px-Simple_transcription_elongation1.svg.png">
            <a:hlinkClick r:id="rId3"/>
          </p:cNvPr>
          <p:cNvPicPr/>
          <p:nvPr/>
        </p:nvPicPr>
        <p:blipFill>
          <a:blip r:embed="rId4" cstate="print"/>
          <a:srcRect/>
          <a:stretch>
            <a:fillRect/>
          </a:stretch>
        </p:blipFill>
        <p:spPr bwMode="auto">
          <a:xfrm>
            <a:off x="2411760" y="4869160"/>
            <a:ext cx="4104456" cy="973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 cells</a:t>
            </a:r>
            <a:endParaRPr lang="en-GB" dirty="0"/>
          </a:p>
        </p:txBody>
      </p:sp>
      <p:pic>
        <p:nvPicPr>
          <p:cNvPr id="4" name="Content Placeholder 3"/>
          <p:cNvPicPr>
            <a:picLocks noGrp="1"/>
          </p:cNvPicPr>
          <p:nvPr>
            <p:ph sz="half" idx="1"/>
          </p:nvPr>
        </p:nvPicPr>
        <p:blipFill>
          <a:blip r:embed="rId2" cstate="print"/>
          <a:stretch>
            <a:fillRect/>
          </a:stretch>
        </p:blipFill>
        <p:spPr bwMode="auto">
          <a:xfrm>
            <a:off x="5580112" y="2204864"/>
            <a:ext cx="2520280" cy="3610744"/>
          </a:xfrm>
          <a:prstGeom prst="rect">
            <a:avLst/>
          </a:prstGeom>
          <a:noFill/>
          <a:ln w="9525">
            <a:noFill/>
            <a:miter lim="800000"/>
            <a:headEnd/>
            <a:tailEnd/>
          </a:ln>
        </p:spPr>
      </p:pic>
      <p:sp>
        <p:nvSpPr>
          <p:cNvPr id="5" name="Content Placeholder 4"/>
          <p:cNvSpPr>
            <a:spLocks noGrp="1"/>
          </p:cNvSpPr>
          <p:nvPr>
            <p:ph sz="half" idx="2"/>
          </p:nvPr>
        </p:nvSpPr>
        <p:spPr>
          <a:xfrm>
            <a:off x="1043608" y="1916832"/>
            <a:ext cx="4032448" cy="4114800"/>
          </a:xfrm>
        </p:spPr>
        <p:txBody>
          <a:bodyPr/>
          <a:lstStyle/>
          <a:p>
            <a:r>
              <a:rPr lang="en-GB" sz="1800" dirty="0" smtClean="0"/>
              <a:t>Also known as gametes</a:t>
            </a:r>
          </a:p>
          <a:p>
            <a:r>
              <a:rPr lang="en-GB" sz="1800" dirty="0" smtClean="0"/>
              <a:t>23 pairs of chromosomes</a:t>
            </a:r>
          </a:p>
          <a:p>
            <a:r>
              <a:rPr lang="en-GB" sz="1800" dirty="0" smtClean="0"/>
              <a:t>Crossing over: exchange of genetic material – combining genes</a:t>
            </a:r>
          </a:p>
          <a:p>
            <a:r>
              <a:rPr lang="en-GB" sz="1800" dirty="0" smtClean="0"/>
              <a:t>XY sex-determination method</a:t>
            </a:r>
          </a:p>
          <a:p>
            <a:r>
              <a:rPr lang="en-GB" sz="1800" dirty="0" smtClean="0"/>
              <a:t>XX – Girls </a:t>
            </a:r>
          </a:p>
          <a:p>
            <a:r>
              <a:rPr lang="en-GB" sz="1800" dirty="0" smtClean="0"/>
              <a:t>XY – Boys</a:t>
            </a:r>
            <a:endParaRPr lang="en-GB"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43943" y="332656"/>
            <a:ext cx="8000057" cy="1143000"/>
          </a:xfrm>
        </p:spPr>
        <p:txBody>
          <a:bodyPr/>
          <a:lstStyle/>
          <a:p>
            <a:r>
              <a:rPr lang="en-GB" dirty="0" smtClean="0"/>
              <a:t>Turner's syndrome</a:t>
            </a:r>
          </a:p>
        </p:txBody>
      </p:sp>
      <p:sp>
        <p:nvSpPr>
          <p:cNvPr id="62" name="Content Placeholder 61"/>
          <p:cNvSpPr>
            <a:spLocks noGrp="1"/>
          </p:cNvSpPr>
          <p:nvPr>
            <p:ph idx="1"/>
          </p:nvPr>
        </p:nvSpPr>
        <p:spPr/>
        <p:txBody>
          <a:bodyPr/>
          <a:lstStyle/>
          <a:p>
            <a:r>
              <a:rPr lang="en-GB" sz="2000" dirty="0" smtClean="0"/>
              <a:t>Atypical sex chromosomes </a:t>
            </a:r>
          </a:p>
          <a:p>
            <a:r>
              <a:rPr lang="en-GB" sz="2000" dirty="0" smtClean="0"/>
              <a:t>Only have a single sex chromosome: males and females are either X or Y</a:t>
            </a:r>
          </a:p>
          <a:p>
            <a:r>
              <a:rPr lang="en-GB" sz="2000" dirty="0" smtClean="0"/>
              <a:t>Unnatural sexual development in females </a:t>
            </a:r>
          </a:p>
          <a:p>
            <a:r>
              <a:rPr lang="en-GB" sz="2000" dirty="0" smtClean="0"/>
              <a:t>Low hairline, a strangely shaped chest and nipples that are far apart</a:t>
            </a:r>
          </a:p>
          <a:p>
            <a:r>
              <a:rPr lang="en-GB" sz="2000" dirty="0" smtClean="0"/>
              <a:t>Sometime cognitive disruption</a:t>
            </a:r>
          </a:p>
          <a:p>
            <a:r>
              <a:rPr lang="en-GB" sz="2000" dirty="0" smtClean="0"/>
              <a:t>Secondary sex traits are underdeveloped </a:t>
            </a:r>
          </a:p>
          <a:p>
            <a:r>
              <a:rPr lang="en-GB" sz="2000" dirty="0" smtClean="0"/>
              <a:t>Ovarian </a:t>
            </a:r>
            <a:r>
              <a:rPr lang="en-GB" sz="2000" dirty="0" err="1" smtClean="0"/>
              <a:t>dysgenesis</a:t>
            </a:r>
            <a:r>
              <a:rPr lang="en-GB" sz="2000" dirty="0" smtClean="0"/>
              <a:t> </a:t>
            </a:r>
          </a:p>
          <a:p>
            <a:r>
              <a:rPr lang="en-GB" sz="2000" dirty="0" smtClean="0"/>
              <a:t>Sterile</a:t>
            </a:r>
            <a:endParaRPr lang="en-GB"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GB" dirty="0" err="1" smtClean="0"/>
              <a:t>Klinefelter’s</a:t>
            </a:r>
            <a:r>
              <a:rPr lang="en-GB" dirty="0" smtClean="0"/>
              <a:t> </a:t>
            </a:r>
            <a:r>
              <a:rPr lang="en-GB" dirty="0"/>
              <a:t>s</a:t>
            </a:r>
            <a:r>
              <a:rPr lang="en-GB" dirty="0" smtClean="0"/>
              <a:t>yndrome </a:t>
            </a:r>
          </a:p>
        </p:txBody>
      </p:sp>
      <p:sp>
        <p:nvSpPr>
          <p:cNvPr id="41" name="Content Placeholder 40"/>
          <p:cNvSpPr>
            <a:spLocks noGrp="1"/>
          </p:cNvSpPr>
          <p:nvPr>
            <p:ph idx="1"/>
          </p:nvPr>
        </p:nvSpPr>
        <p:spPr/>
        <p:txBody>
          <a:bodyPr/>
          <a:lstStyle/>
          <a:p>
            <a:r>
              <a:rPr lang="en-GB" sz="2400" dirty="0" smtClean="0"/>
              <a:t>Atypical sex chromosomes </a:t>
            </a:r>
          </a:p>
          <a:p>
            <a:r>
              <a:rPr lang="en-GB" sz="2400" dirty="0" smtClean="0"/>
              <a:t>Exhibit one extra female sex chromosome</a:t>
            </a:r>
          </a:p>
          <a:p>
            <a:r>
              <a:rPr lang="en-GB" sz="2400" dirty="0" smtClean="0"/>
              <a:t>XXY pattern, hence they have 47 chromosomes instead of the usual 46 </a:t>
            </a:r>
          </a:p>
          <a:p>
            <a:r>
              <a:rPr lang="en-GB" sz="2400" dirty="0" smtClean="0"/>
              <a:t>One in 500 males – results in small testes, lack of sperm development and delayed puberty</a:t>
            </a:r>
          </a:p>
          <a:p>
            <a:r>
              <a:rPr lang="en-GB" sz="2400" dirty="0" smtClean="0"/>
              <a:t>Remain sterile</a:t>
            </a: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Influence of the environment on gene expression </a:t>
            </a:r>
            <a:endParaRPr lang="en-GB" sz="2800" dirty="0"/>
          </a:p>
        </p:txBody>
      </p:sp>
      <p:sp>
        <p:nvSpPr>
          <p:cNvPr id="3" name="Content Placeholder 2"/>
          <p:cNvSpPr>
            <a:spLocks noGrp="1"/>
          </p:cNvSpPr>
          <p:nvPr>
            <p:ph idx="1"/>
          </p:nvPr>
        </p:nvSpPr>
        <p:spPr>
          <a:xfrm>
            <a:off x="1370013" y="1827213"/>
            <a:ext cx="6154315" cy="3257971"/>
          </a:xfrm>
        </p:spPr>
        <p:txBody>
          <a:bodyPr/>
          <a:lstStyle/>
          <a:p>
            <a:r>
              <a:rPr lang="en-GB" sz="1600" dirty="0" smtClean="0"/>
              <a:t>Nature versus nurture</a:t>
            </a:r>
          </a:p>
          <a:p>
            <a:r>
              <a:rPr lang="en-GB" sz="1600" dirty="0" smtClean="0"/>
              <a:t>Heredity and surroundings are both important</a:t>
            </a:r>
          </a:p>
          <a:p>
            <a:r>
              <a:rPr lang="en-GB" sz="1600" dirty="0" smtClean="0"/>
              <a:t>Studies employ</a:t>
            </a:r>
          </a:p>
          <a:p>
            <a:pPr lvl="2"/>
            <a:r>
              <a:rPr lang="en-GB" sz="1600" dirty="0" smtClean="0"/>
              <a:t>Dizygotic (fraternal) twins</a:t>
            </a:r>
          </a:p>
          <a:p>
            <a:pPr lvl="2"/>
            <a:r>
              <a:rPr lang="en-GB" sz="1600" dirty="0" smtClean="0"/>
              <a:t>Monozygotic (identical) twins </a:t>
            </a:r>
          </a:p>
          <a:p>
            <a:r>
              <a:rPr lang="en-GB" sz="1600" dirty="0" smtClean="0"/>
              <a:t>Caution in interpreting studies</a:t>
            </a:r>
          </a:p>
          <a:p>
            <a:r>
              <a:rPr lang="en-GB" sz="1600" dirty="0" smtClean="0"/>
              <a:t>Because even identical twins can develop very different relationships with their parents and have disparate interests </a:t>
            </a:r>
          </a:p>
        </p:txBody>
      </p:sp>
      <p:pic>
        <p:nvPicPr>
          <p:cNvPr id="4" name="Picture 3"/>
          <p:cNvPicPr/>
          <p:nvPr/>
        </p:nvPicPr>
        <p:blipFill>
          <a:blip r:embed="rId2" cstate="print"/>
          <a:srcRect/>
          <a:stretch>
            <a:fillRect/>
          </a:stretch>
        </p:blipFill>
        <p:spPr bwMode="auto">
          <a:xfrm>
            <a:off x="5220072" y="4293096"/>
            <a:ext cx="3286125" cy="2257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a:t>The </a:t>
            </a:r>
            <a:r>
              <a:rPr lang="en-US" altLang="en-US" dirty="0" smtClean="0"/>
              <a:t>genetic basis </a:t>
            </a:r>
            <a:r>
              <a:rPr lang="en-US" altLang="en-US" dirty="0"/>
              <a:t>of </a:t>
            </a:r>
            <a:r>
              <a:rPr lang="en-US" altLang="en-US" dirty="0" err="1" smtClean="0"/>
              <a:t>behaviour</a:t>
            </a:r>
            <a:endParaRPr lang="en-US" altLang="en-US" dirty="0"/>
          </a:p>
        </p:txBody>
      </p:sp>
      <p:sp>
        <p:nvSpPr>
          <p:cNvPr id="40963" name="Rectangle 3"/>
          <p:cNvSpPr>
            <a:spLocks noGrp="1" noChangeArrowheads="1"/>
          </p:cNvSpPr>
          <p:nvPr>
            <p:ph idx="1"/>
          </p:nvPr>
        </p:nvSpPr>
        <p:spPr/>
        <p:txBody>
          <a:bodyPr/>
          <a:lstStyle/>
          <a:p>
            <a:r>
              <a:rPr lang="en-US" altLang="en-US" dirty="0"/>
              <a:t>Each cell contains our genetic code </a:t>
            </a:r>
            <a:r>
              <a:rPr lang="en-US" altLang="en-US" dirty="0" smtClean="0"/>
              <a:t>in the form of </a:t>
            </a:r>
            <a:r>
              <a:rPr lang="en-US" altLang="en-US" dirty="0"/>
              <a:t>chromosomes</a:t>
            </a:r>
          </a:p>
          <a:p>
            <a:r>
              <a:rPr lang="en-US" altLang="en-US" dirty="0"/>
              <a:t>Genes are segments of DNA located on chromosomes</a:t>
            </a:r>
          </a:p>
          <a:p>
            <a:r>
              <a:rPr lang="en-US" altLang="en-US" dirty="0"/>
              <a:t>DNA is </a:t>
            </a:r>
            <a:r>
              <a:rPr lang="en-US" altLang="en-US" dirty="0" smtClean="0"/>
              <a:t>the active </a:t>
            </a:r>
            <a:r>
              <a:rPr lang="en-US" altLang="en-US" dirty="0"/>
              <a:t>compound of each chromosome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152400"/>
            <a:ext cx="7772400" cy="1143000"/>
          </a:xfrm>
        </p:spPr>
        <p:txBody>
          <a:bodyPr/>
          <a:lstStyle/>
          <a:p>
            <a:r>
              <a:rPr lang="en-US" altLang="en-US" sz="3500" dirty="0"/>
              <a:t>Evolution of the </a:t>
            </a:r>
            <a:r>
              <a:rPr lang="en-US" altLang="en-US" sz="3500" dirty="0" smtClean="0"/>
              <a:t>nervous system</a:t>
            </a:r>
            <a:endParaRPr lang="en-US" altLang="en-US" dirty="0"/>
          </a:p>
        </p:txBody>
      </p:sp>
      <p:sp>
        <p:nvSpPr>
          <p:cNvPr id="46083" name="Rectangle 3"/>
          <p:cNvSpPr>
            <a:spLocks noGrp="1" noChangeArrowheads="1"/>
          </p:cNvSpPr>
          <p:nvPr>
            <p:ph type="body" sz="half" idx="1"/>
          </p:nvPr>
        </p:nvSpPr>
        <p:spPr>
          <a:xfrm>
            <a:off x="1143000" y="1828800"/>
            <a:ext cx="6934200" cy="2209800"/>
          </a:xfrm>
        </p:spPr>
        <p:txBody>
          <a:bodyPr/>
          <a:lstStyle/>
          <a:p>
            <a:r>
              <a:rPr lang="en-US" altLang="en-US" sz="2400" dirty="0" smtClean="0"/>
              <a:t>Single-celled </a:t>
            </a:r>
            <a:r>
              <a:rPr lang="en-US" altLang="en-US" sz="2400" dirty="0"/>
              <a:t>organisms have no nervous </a:t>
            </a:r>
            <a:r>
              <a:rPr lang="en-US" altLang="en-US" sz="2400" dirty="0" smtClean="0"/>
              <a:t>system</a:t>
            </a:r>
          </a:p>
          <a:p>
            <a:r>
              <a:rPr lang="en-US" altLang="en-US" sz="2400" dirty="0" smtClean="0"/>
              <a:t>Evolution for simple organisms</a:t>
            </a:r>
            <a:endParaRPr lang="en-US" altLang="en-US" sz="2400" dirty="0"/>
          </a:p>
          <a:p>
            <a:r>
              <a:rPr lang="en-GB" sz="2400" dirty="0" err="1" smtClean="0"/>
              <a:t>Phylogenic</a:t>
            </a:r>
            <a:r>
              <a:rPr lang="en-GB" sz="2400" dirty="0" smtClean="0"/>
              <a:t> tree – show ancestry</a:t>
            </a:r>
          </a:p>
          <a:p>
            <a:r>
              <a:rPr lang="en-GB" sz="2400" dirty="0" smtClean="0"/>
              <a:t>Changes observed in a generation are minor</a:t>
            </a:r>
          </a:p>
          <a:p>
            <a:r>
              <a:rPr lang="en-GB" sz="2400" dirty="0" smtClean="0"/>
              <a:t>Cumulative effect as these slight changes occur during each generation and, in time, we can observe enormous changes in the organisms</a:t>
            </a: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332656"/>
            <a:ext cx="7772400" cy="1143000"/>
          </a:xfrm>
        </p:spPr>
        <p:txBody>
          <a:bodyPr/>
          <a:lstStyle/>
          <a:p>
            <a:r>
              <a:rPr lang="en-GB" dirty="0" smtClean="0"/>
              <a:t>Diffuse nervous systems</a:t>
            </a:r>
            <a:endParaRPr lang="en-US" altLang="en-US" dirty="0"/>
          </a:p>
        </p:txBody>
      </p:sp>
      <p:sp>
        <p:nvSpPr>
          <p:cNvPr id="47107" name="Rectangle 3"/>
          <p:cNvSpPr>
            <a:spLocks noGrp="1" noChangeArrowheads="1"/>
          </p:cNvSpPr>
          <p:nvPr>
            <p:ph type="body" sz="half" idx="1"/>
          </p:nvPr>
        </p:nvSpPr>
        <p:spPr>
          <a:xfrm>
            <a:off x="685800" y="1981200"/>
            <a:ext cx="8305800" cy="990600"/>
          </a:xfrm>
        </p:spPr>
        <p:txBody>
          <a:bodyPr/>
          <a:lstStyle/>
          <a:p>
            <a:pPr lvl="1"/>
            <a:r>
              <a:rPr lang="en-GB" sz="2800" dirty="0" smtClean="0"/>
              <a:t>Most of Earth's animals belong to the class of invertebrates</a:t>
            </a:r>
          </a:p>
          <a:p>
            <a:pPr lvl="1"/>
            <a:r>
              <a:rPr lang="en-US" altLang="en-US" sz="2800" dirty="0" smtClean="0"/>
              <a:t>Jellyfish – specialized </a:t>
            </a:r>
            <a:r>
              <a:rPr lang="en-US" altLang="en-US" sz="2800" dirty="0"/>
              <a:t>nerve cells but no nervous </a:t>
            </a:r>
            <a:r>
              <a:rPr lang="en-US" altLang="en-US" sz="2800" dirty="0" smtClean="0"/>
              <a:t>system</a:t>
            </a:r>
          </a:p>
          <a:p>
            <a:pPr lvl="1"/>
            <a:r>
              <a:rPr lang="en-GB" sz="2800" dirty="0" smtClean="0"/>
              <a:t>A mesh-like system </a:t>
            </a:r>
            <a:endParaRPr lang="en-US" altLang="en-US" sz="2800" dirty="0"/>
          </a:p>
        </p:txBody>
      </p:sp>
      <p:pic>
        <p:nvPicPr>
          <p:cNvPr id="47109" name="Picture 5" descr="1.15a_20.gif                                                   00010675Macintosh HD                   B3FADD55:"/>
          <p:cNvPicPr>
            <a:picLocks noChangeAspect="1" noChangeArrowheads="1"/>
          </p:cNvPicPr>
          <p:nvPr/>
        </p:nvPicPr>
        <p:blipFill>
          <a:blip r:embed="rId3" cstate="print"/>
          <a:srcRect/>
          <a:stretch>
            <a:fillRect/>
          </a:stretch>
        </p:blipFill>
        <p:spPr bwMode="auto">
          <a:xfrm>
            <a:off x="5004048" y="3789040"/>
            <a:ext cx="3667095" cy="26768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1115616" y="332656"/>
            <a:ext cx="7772400" cy="1143000"/>
          </a:xfrm>
        </p:spPr>
        <p:txBody>
          <a:bodyPr/>
          <a:lstStyle/>
          <a:p>
            <a:r>
              <a:rPr lang="en-GB" sz="3200" dirty="0" smtClean="0"/>
              <a:t>Centralized nervous systems – </a:t>
            </a:r>
            <a:r>
              <a:rPr lang="en-GB" sz="3200" dirty="0" err="1" smtClean="0"/>
              <a:t>cephalized</a:t>
            </a:r>
            <a:r>
              <a:rPr lang="en-GB" sz="3200" dirty="0" smtClean="0"/>
              <a:t> systems </a:t>
            </a:r>
            <a:endParaRPr lang="en-US" altLang="en-US" sz="3200" dirty="0"/>
          </a:p>
        </p:txBody>
      </p:sp>
      <p:sp>
        <p:nvSpPr>
          <p:cNvPr id="51203" name="Rectangle 1027"/>
          <p:cNvSpPr>
            <a:spLocks noGrp="1" noChangeArrowheads="1"/>
          </p:cNvSpPr>
          <p:nvPr>
            <p:ph type="body" sz="half" idx="1"/>
          </p:nvPr>
        </p:nvSpPr>
        <p:spPr>
          <a:xfrm>
            <a:off x="1187624" y="1772816"/>
            <a:ext cx="4536504" cy="3175992"/>
          </a:xfrm>
        </p:spPr>
        <p:txBody>
          <a:bodyPr/>
          <a:lstStyle/>
          <a:p>
            <a:r>
              <a:rPr lang="en-US" altLang="en-US" sz="1800" dirty="0" smtClean="0"/>
              <a:t>Flatworm</a:t>
            </a:r>
          </a:p>
          <a:p>
            <a:r>
              <a:rPr lang="en-GB" sz="1800" dirty="0" smtClean="0"/>
              <a:t>Longitudinal nerve cords and peripheral nerve plexuses </a:t>
            </a:r>
          </a:p>
          <a:p>
            <a:r>
              <a:rPr lang="en-GB" sz="1800" dirty="0" err="1" smtClean="0"/>
              <a:t>Unsegmented</a:t>
            </a:r>
            <a:r>
              <a:rPr lang="en-GB" sz="1800" dirty="0" smtClean="0"/>
              <a:t> nervous systems </a:t>
            </a:r>
          </a:p>
          <a:p>
            <a:r>
              <a:rPr lang="en-GB" sz="1800" dirty="0" smtClean="0"/>
              <a:t>Flatworms and roundworms have </a:t>
            </a:r>
            <a:r>
              <a:rPr lang="en-GB" sz="1800" dirty="0" err="1" smtClean="0"/>
              <a:t>unsegmented</a:t>
            </a:r>
            <a:r>
              <a:rPr lang="en-GB" sz="1800" dirty="0" smtClean="0"/>
              <a:t> nervous systems, meaning they behave as one unit </a:t>
            </a:r>
            <a:r>
              <a:rPr lang="en-US" altLang="en-US" sz="1800" dirty="0"/>
              <a:t/>
            </a:r>
            <a:br>
              <a:rPr lang="en-US" altLang="en-US" sz="1800" dirty="0"/>
            </a:br>
            <a:endParaRPr lang="en-US" altLang="en-US" sz="1800" dirty="0"/>
          </a:p>
        </p:txBody>
      </p:sp>
      <p:pic>
        <p:nvPicPr>
          <p:cNvPr id="51205" name="Picture 1029" descr="1.15b_20.gif                                                   00010675Macintosh HD                   B3FADD55:"/>
          <p:cNvPicPr>
            <a:picLocks noChangeAspect="1" noChangeArrowheads="1"/>
          </p:cNvPicPr>
          <p:nvPr/>
        </p:nvPicPr>
        <p:blipFill>
          <a:blip r:embed="rId3" cstate="print"/>
          <a:srcRect/>
          <a:stretch>
            <a:fillRect/>
          </a:stretch>
        </p:blipFill>
        <p:spPr bwMode="auto">
          <a:xfrm>
            <a:off x="6156176" y="2420888"/>
            <a:ext cx="2376264" cy="23762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772400" cy="1143000"/>
          </a:xfrm>
        </p:spPr>
        <p:txBody>
          <a:bodyPr/>
          <a:lstStyle/>
          <a:p>
            <a:r>
              <a:rPr lang="en-GB" dirty="0" smtClean="0"/>
              <a:t>Centralized nervous systems – </a:t>
            </a:r>
            <a:r>
              <a:rPr lang="en-GB" dirty="0" err="1" smtClean="0"/>
              <a:t>cephalized</a:t>
            </a:r>
            <a:r>
              <a:rPr lang="en-GB" dirty="0" smtClean="0"/>
              <a:t> systems </a:t>
            </a:r>
            <a:endParaRPr lang="en-GB" dirty="0"/>
          </a:p>
        </p:txBody>
      </p:sp>
      <p:sp>
        <p:nvSpPr>
          <p:cNvPr id="3" name="Text Placeholder 2"/>
          <p:cNvSpPr>
            <a:spLocks noGrp="1"/>
          </p:cNvSpPr>
          <p:nvPr>
            <p:ph type="body" sz="half" idx="1"/>
          </p:nvPr>
        </p:nvSpPr>
        <p:spPr/>
        <p:txBody>
          <a:bodyPr/>
          <a:lstStyle/>
          <a:p>
            <a:pPr marL="342900" lvl="1" indent="-342900">
              <a:buClr>
                <a:schemeClr val="tx2"/>
              </a:buClr>
              <a:buFont typeface="Wingdings" pitchFamily="2" charset="2"/>
              <a:buChar char="¡"/>
            </a:pPr>
            <a:r>
              <a:rPr lang="en-US" altLang="en-US" sz="2400" dirty="0" smtClean="0"/>
              <a:t>Roundworm – have a simple ring of nerves</a:t>
            </a:r>
          </a:p>
          <a:p>
            <a:pPr marL="342900" lvl="1" indent="-342900">
              <a:buClr>
                <a:schemeClr val="tx2"/>
              </a:buClr>
              <a:buFont typeface="Wingdings" pitchFamily="2" charset="2"/>
              <a:buChar char="¡"/>
            </a:pPr>
            <a:r>
              <a:rPr lang="en-US" altLang="en-US" sz="2400" dirty="0" smtClean="0"/>
              <a:t>Non-segmented – so move as one unit</a:t>
            </a:r>
          </a:p>
          <a:p>
            <a:endParaRPr lang="en-GB" dirty="0"/>
          </a:p>
        </p:txBody>
      </p:sp>
      <p:pic>
        <p:nvPicPr>
          <p:cNvPr id="5" name="Picture 5" descr="1.15c_20.gif                                                   00010675Macintosh HD                   B3FADD55:"/>
          <p:cNvPicPr>
            <a:picLocks noGrp="1" noChangeAspect="1" noChangeArrowheads="1"/>
          </p:cNvPicPr>
          <p:nvPr>
            <p:ph type="clipArt" sz="half" idx="2"/>
          </p:nvPr>
        </p:nvPicPr>
        <p:blipFill>
          <a:blip r:embed="rId2" cstate="print"/>
          <a:srcRect/>
          <a:stretch>
            <a:fillRect/>
          </a:stretch>
        </p:blipFill>
        <p:spPr bwMode="auto">
          <a:xfrm>
            <a:off x="5564073" y="1981200"/>
            <a:ext cx="2892654" cy="4114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15616" y="404664"/>
            <a:ext cx="7772400" cy="1143000"/>
          </a:xfrm>
        </p:spPr>
        <p:txBody>
          <a:bodyPr/>
          <a:lstStyle/>
          <a:p>
            <a:r>
              <a:rPr lang="en-GB" sz="3200" dirty="0" smtClean="0"/>
              <a:t>Centralized nervous systems – </a:t>
            </a:r>
            <a:r>
              <a:rPr lang="en-GB" sz="3200" dirty="0" err="1" smtClean="0"/>
              <a:t>cephalized</a:t>
            </a:r>
            <a:r>
              <a:rPr lang="en-GB" sz="3200" dirty="0" smtClean="0"/>
              <a:t> systems </a:t>
            </a:r>
            <a:endParaRPr lang="en-US" altLang="en-US" sz="3300" dirty="0"/>
          </a:p>
        </p:txBody>
      </p:sp>
      <p:sp>
        <p:nvSpPr>
          <p:cNvPr id="50179" name="Rectangle 3"/>
          <p:cNvSpPr>
            <a:spLocks noGrp="1" noChangeArrowheads="1"/>
          </p:cNvSpPr>
          <p:nvPr>
            <p:ph type="body" sz="half" idx="1"/>
          </p:nvPr>
        </p:nvSpPr>
        <p:spPr>
          <a:xfrm>
            <a:off x="1066800" y="1752600"/>
            <a:ext cx="3886200" cy="1752600"/>
          </a:xfrm>
        </p:spPr>
        <p:txBody>
          <a:bodyPr/>
          <a:lstStyle/>
          <a:p>
            <a:pPr lvl="1"/>
            <a:r>
              <a:rPr lang="en-US" altLang="en-US" sz="2000" dirty="0"/>
              <a:t>Earthworm </a:t>
            </a:r>
            <a:r>
              <a:rPr lang="en-US" altLang="en-US" sz="2000" dirty="0" smtClean="0"/>
              <a:t>– brain </a:t>
            </a:r>
            <a:r>
              <a:rPr lang="en-US" altLang="en-US" sz="2000" dirty="0"/>
              <a:t>with segmented nervous </a:t>
            </a:r>
            <a:r>
              <a:rPr lang="en-US" altLang="en-US" sz="2000" dirty="0" smtClean="0"/>
              <a:t>system</a:t>
            </a:r>
          </a:p>
          <a:p>
            <a:pPr lvl="1"/>
            <a:r>
              <a:rPr lang="en-GB" sz="2000" dirty="0" smtClean="0"/>
              <a:t>Nervous systems is segmented and each segment is able to act entirely on its own</a:t>
            </a:r>
            <a:endParaRPr lang="en-US" altLang="en-US" sz="2000" dirty="0"/>
          </a:p>
        </p:txBody>
      </p:sp>
      <p:pic>
        <p:nvPicPr>
          <p:cNvPr id="50181" name="Picture 5" descr="1.15d_20.gif                                                   00010675Macintosh HD                   B3FADD55:"/>
          <p:cNvPicPr>
            <a:picLocks noChangeAspect="1" noChangeArrowheads="1"/>
          </p:cNvPicPr>
          <p:nvPr/>
        </p:nvPicPr>
        <p:blipFill>
          <a:blip r:embed="rId3" cstate="print"/>
          <a:srcRect/>
          <a:stretch>
            <a:fillRect/>
          </a:stretch>
        </p:blipFill>
        <p:spPr bwMode="auto">
          <a:xfrm>
            <a:off x="4932040" y="2420888"/>
            <a:ext cx="3546475" cy="3810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772400" cy="1143000"/>
          </a:xfrm>
        </p:spPr>
        <p:txBody>
          <a:bodyPr/>
          <a:lstStyle/>
          <a:p>
            <a:r>
              <a:rPr lang="en-GB" dirty="0" smtClean="0"/>
              <a:t>Centralized nervous systems – compartmentalized systems</a:t>
            </a:r>
            <a:endParaRPr lang="en-GB" dirty="0"/>
          </a:p>
        </p:txBody>
      </p:sp>
      <p:sp>
        <p:nvSpPr>
          <p:cNvPr id="3" name="Text Placeholder 2"/>
          <p:cNvSpPr>
            <a:spLocks noGrp="1"/>
          </p:cNvSpPr>
          <p:nvPr>
            <p:ph type="body" sz="half" idx="1"/>
          </p:nvPr>
        </p:nvSpPr>
        <p:spPr>
          <a:xfrm>
            <a:off x="899592" y="1844824"/>
            <a:ext cx="5301208" cy="4114800"/>
          </a:xfrm>
        </p:spPr>
        <p:txBody>
          <a:bodyPr/>
          <a:lstStyle/>
          <a:p>
            <a:r>
              <a:rPr lang="en-GB" sz="2400" dirty="0" err="1" smtClean="0"/>
              <a:t>Aplysia</a:t>
            </a:r>
            <a:r>
              <a:rPr lang="en-GB" sz="2400" dirty="0" smtClean="0"/>
              <a:t> </a:t>
            </a:r>
            <a:r>
              <a:rPr lang="en-GB" sz="2400" dirty="0" err="1" smtClean="0"/>
              <a:t>californica</a:t>
            </a:r>
            <a:r>
              <a:rPr lang="en-GB" sz="2400" dirty="0" smtClean="0"/>
              <a:t> – sea slug</a:t>
            </a:r>
          </a:p>
          <a:p>
            <a:r>
              <a:rPr lang="en-GB" sz="2400" dirty="0" smtClean="0"/>
              <a:t>Nervous functions that are mainly concentrated in the head region </a:t>
            </a:r>
          </a:p>
          <a:p>
            <a:r>
              <a:rPr lang="en-GB" sz="2400" dirty="0" smtClean="0"/>
              <a:t>Ganglia are fused</a:t>
            </a:r>
          </a:p>
          <a:p>
            <a:r>
              <a:rPr lang="en-GB" sz="2400" dirty="0" smtClean="0"/>
              <a:t>Observed basic learning &amp; memory skills </a:t>
            </a:r>
          </a:p>
          <a:p>
            <a:r>
              <a:rPr lang="en-GB" sz="2400" dirty="0" smtClean="0"/>
              <a:t>Habituation</a:t>
            </a:r>
          </a:p>
          <a:p>
            <a:r>
              <a:rPr lang="en-GB" sz="2400" dirty="0" smtClean="0"/>
              <a:t>Sensitization </a:t>
            </a:r>
          </a:p>
          <a:p>
            <a:endParaRPr lang="en-GB" sz="2400" dirty="0"/>
          </a:p>
        </p:txBody>
      </p:sp>
      <p:pic>
        <p:nvPicPr>
          <p:cNvPr id="91138" name="Picture 2"/>
          <p:cNvPicPr>
            <a:picLocks noGrp="1" noChangeAspect="1" noChangeArrowheads="1"/>
          </p:cNvPicPr>
          <p:nvPr>
            <p:ph type="clipArt" sz="half" idx="2"/>
          </p:nvPr>
        </p:nvPicPr>
        <p:blipFill>
          <a:blip r:embed="rId2" cstate="print"/>
          <a:srcRect/>
          <a:stretch>
            <a:fillRect/>
          </a:stretch>
        </p:blipFill>
        <p:spPr bwMode="auto">
          <a:xfrm>
            <a:off x="5334000" y="3861048"/>
            <a:ext cx="3810000" cy="2495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15616" y="404664"/>
            <a:ext cx="7772400" cy="1143000"/>
          </a:xfrm>
        </p:spPr>
        <p:txBody>
          <a:bodyPr/>
          <a:lstStyle/>
          <a:p>
            <a:r>
              <a:rPr lang="en-GB" sz="3200" dirty="0" smtClean="0"/>
              <a:t>Centralized nervous systems – compartmentalized systems</a:t>
            </a:r>
            <a:endParaRPr lang="en-US" altLang="en-US" sz="3300" dirty="0"/>
          </a:p>
        </p:txBody>
      </p:sp>
      <p:sp>
        <p:nvSpPr>
          <p:cNvPr id="54275" name="Rectangle 3"/>
          <p:cNvSpPr>
            <a:spLocks noGrp="1" noChangeArrowheads="1"/>
          </p:cNvSpPr>
          <p:nvPr>
            <p:ph type="body" sz="half" idx="1"/>
          </p:nvPr>
        </p:nvSpPr>
        <p:spPr>
          <a:xfrm>
            <a:off x="1066800" y="1752600"/>
            <a:ext cx="7086600" cy="838200"/>
          </a:xfrm>
        </p:spPr>
        <p:txBody>
          <a:bodyPr/>
          <a:lstStyle/>
          <a:p>
            <a:pPr lvl="1"/>
            <a:r>
              <a:rPr lang="en-US" altLang="en-US" sz="2000" dirty="0" smtClean="0"/>
              <a:t>More </a:t>
            </a:r>
            <a:r>
              <a:rPr lang="en-US" altLang="en-US" sz="2000" dirty="0"/>
              <a:t>complex nervous </a:t>
            </a:r>
            <a:r>
              <a:rPr lang="en-US" altLang="en-US" sz="2000" dirty="0" smtClean="0"/>
              <a:t>system</a:t>
            </a:r>
          </a:p>
          <a:p>
            <a:pPr lvl="1"/>
            <a:r>
              <a:rPr lang="en-GB" sz="2000" dirty="0" smtClean="0"/>
              <a:t>Arthropods</a:t>
            </a:r>
          </a:p>
          <a:p>
            <a:pPr lvl="1"/>
            <a:r>
              <a:rPr lang="en-GB" sz="2000" dirty="0" smtClean="0"/>
              <a:t>Arthropod brains are made up of three principal sections</a:t>
            </a:r>
          </a:p>
          <a:p>
            <a:pPr lvl="1"/>
            <a:r>
              <a:rPr lang="en-GB" sz="2000" dirty="0" smtClean="0"/>
              <a:t>Insects may have as many as ten abdominal ganglia and three pairs of thoracic ganglia</a:t>
            </a:r>
            <a:endParaRPr lang="en-US" altLang="en-US" sz="2000" dirty="0"/>
          </a:p>
          <a:p>
            <a:pPr lvl="1"/>
            <a:endParaRPr lang="en-US" altLang="en-US" sz="2400" dirty="0"/>
          </a:p>
        </p:txBody>
      </p:sp>
      <p:pic>
        <p:nvPicPr>
          <p:cNvPr id="54278" name="Picture 6" descr="1.16_21.gif                                                    00019249Macintosh HD                   B3E1C877:"/>
          <p:cNvPicPr>
            <a:picLocks noChangeAspect="1" noChangeArrowheads="1"/>
          </p:cNvPicPr>
          <p:nvPr/>
        </p:nvPicPr>
        <p:blipFill>
          <a:blip r:embed="rId3" cstate="print"/>
          <a:srcRect/>
          <a:stretch>
            <a:fillRect/>
          </a:stretch>
        </p:blipFill>
        <p:spPr bwMode="auto">
          <a:xfrm>
            <a:off x="4499992" y="4437112"/>
            <a:ext cx="3057613" cy="213583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vertebrate system</a:t>
            </a:r>
            <a:endParaRPr lang="en-GB" dirty="0"/>
          </a:p>
        </p:txBody>
      </p:sp>
      <p:sp>
        <p:nvSpPr>
          <p:cNvPr id="3" name="Content Placeholder 2"/>
          <p:cNvSpPr>
            <a:spLocks noGrp="1"/>
          </p:cNvSpPr>
          <p:nvPr>
            <p:ph idx="1"/>
          </p:nvPr>
        </p:nvSpPr>
        <p:spPr/>
        <p:txBody>
          <a:bodyPr/>
          <a:lstStyle/>
          <a:p>
            <a:r>
              <a:rPr lang="en-GB" dirty="0" smtClean="0"/>
              <a:t>Humans consists of 12 pairs of cranial nerves, 31 pairs of spinal nerve</a:t>
            </a:r>
          </a:p>
          <a:p>
            <a:r>
              <a:rPr lang="en-GB" dirty="0" smtClean="0"/>
              <a:t>Vertebrate brains are formed by the growth of nerve cells that gather together at the cephalic (head) end of the nerve cord</a:t>
            </a:r>
          </a:p>
          <a:p>
            <a:r>
              <a:rPr lang="en-GB" dirty="0" smtClean="0"/>
              <a:t>The oldest area of the human brain is the brainstem</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228600"/>
            <a:ext cx="7772400" cy="1143000"/>
          </a:xfrm>
        </p:spPr>
        <p:txBody>
          <a:bodyPr/>
          <a:lstStyle/>
          <a:p>
            <a:r>
              <a:rPr lang="en-GB" sz="3200" dirty="0" smtClean="0"/>
              <a:t>The vertebrate system – </a:t>
            </a:r>
            <a:r>
              <a:rPr lang="en-GB" sz="3200" dirty="0" err="1" smtClean="0"/>
              <a:t>encephalization</a:t>
            </a:r>
            <a:endParaRPr lang="en-US" altLang="en-US" sz="3200" dirty="0"/>
          </a:p>
        </p:txBody>
      </p:sp>
      <p:sp>
        <p:nvSpPr>
          <p:cNvPr id="55299" name="Rectangle 3"/>
          <p:cNvSpPr>
            <a:spLocks noGrp="1" noChangeArrowheads="1"/>
          </p:cNvSpPr>
          <p:nvPr>
            <p:ph idx="1"/>
          </p:nvPr>
        </p:nvSpPr>
        <p:spPr>
          <a:xfrm>
            <a:off x="899592" y="1628800"/>
            <a:ext cx="5068416" cy="4876800"/>
          </a:xfrm>
        </p:spPr>
        <p:txBody>
          <a:bodyPr/>
          <a:lstStyle/>
          <a:p>
            <a:r>
              <a:rPr lang="en-GB" sz="2000" dirty="0" smtClean="0"/>
              <a:t>As the brain develops, the role of the cerebral cortex in behaviour is increased</a:t>
            </a:r>
            <a:endParaRPr lang="en-US" altLang="en-US" sz="2000" b="1" dirty="0"/>
          </a:p>
          <a:p>
            <a:r>
              <a:rPr lang="en-GB" sz="2000" dirty="0" smtClean="0"/>
              <a:t>Dominance of cerebral hemispheres</a:t>
            </a:r>
          </a:p>
          <a:p>
            <a:r>
              <a:rPr lang="en-GB" sz="2000" dirty="0" smtClean="0"/>
              <a:t>The cerebral hemispheres start out as outgrowths from the forebrain. </a:t>
            </a:r>
            <a:r>
              <a:rPr lang="en-US" altLang="en-US" sz="2000" dirty="0" smtClean="0"/>
              <a:t>Major </a:t>
            </a:r>
            <a:r>
              <a:rPr lang="en-US" altLang="en-US" sz="2000" dirty="0"/>
              <a:t>brain </a:t>
            </a:r>
            <a:r>
              <a:rPr lang="en-US" altLang="en-US" sz="2000" dirty="0" smtClean="0"/>
              <a:t>divisions</a:t>
            </a:r>
          </a:p>
          <a:p>
            <a:r>
              <a:rPr lang="en-US" altLang="en-US" sz="2000" dirty="0" smtClean="0"/>
              <a:t>Structure of brain</a:t>
            </a:r>
            <a:endParaRPr lang="en-US" altLang="en-US" sz="2000" dirty="0"/>
          </a:p>
          <a:p>
            <a:pPr lvl="1"/>
            <a:r>
              <a:rPr lang="en-US" altLang="en-US" sz="2000" dirty="0"/>
              <a:t>Hindbrain</a:t>
            </a:r>
          </a:p>
          <a:p>
            <a:pPr lvl="1"/>
            <a:r>
              <a:rPr lang="en-US" altLang="en-US" sz="2000" dirty="0"/>
              <a:t>Midbrain</a:t>
            </a:r>
          </a:p>
          <a:p>
            <a:pPr lvl="1"/>
            <a:r>
              <a:rPr lang="en-US" altLang="en-US" sz="2000" dirty="0"/>
              <a:t>Forebrain</a:t>
            </a:r>
          </a:p>
        </p:txBody>
      </p:sp>
      <p:pic>
        <p:nvPicPr>
          <p:cNvPr id="55301" name="Picture 5" descr="1.17_22.gif                                                    00010675Macintosh HD                   B3FADD55:"/>
          <p:cNvPicPr>
            <a:picLocks noChangeAspect="1" noChangeArrowheads="1"/>
          </p:cNvPicPr>
          <p:nvPr/>
        </p:nvPicPr>
        <p:blipFill>
          <a:blip r:embed="rId3" cstate="print"/>
          <a:srcRect/>
          <a:stretch>
            <a:fillRect/>
          </a:stretch>
        </p:blipFill>
        <p:spPr bwMode="auto">
          <a:xfrm>
            <a:off x="6228184" y="2132856"/>
            <a:ext cx="2592288" cy="388169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15616" y="188640"/>
            <a:ext cx="7772400" cy="1143000"/>
          </a:xfrm>
        </p:spPr>
        <p:txBody>
          <a:bodyPr/>
          <a:lstStyle/>
          <a:p>
            <a:r>
              <a:rPr lang="en-GB" dirty="0" smtClean="0"/>
              <a:t>Dominance of the cerebrum</a:t>
            </a:r>
            <a:endParaRPr lang="en-US" altLang="en-US" dirty="0"/>
          </a:p>
        </p:txBody>
      </p:sp>
      <p:sp>
        <p:nvSpPr>
          <p:cNvPr id="57347" name="Rectangle 3"/>
          <p:cNvSpPr>
            <a:spLocks noGrp="1" noChangeArrowheads="1"/>
          </p:cNvSpPr>
          <p:nvPr>
            <p:ph idx="1"/>
          </p:nvPr>
        </p:nvSpPr>
        <p:spPr>
          <a:xfrm>
            <a:off x="971600" y="1844824"/>
            <a:ext cx="4267200" cy="4648200"/>
          </a:xfrm>
        </p:spPr>
        <p:txBody>
          <a:bodyPr/>
          <a:lstStyle/>
          <a:p>
            <a:r>
              <a:rPr lang="en-US" altLang="en-US" sz="2000" dirty="0"/>
              <a:t>Forebrain greatly developed</a:t>
            </a:r>
          </a:p>
          <a:p>
            <a:pPr lvl="1"/>
            <a:r>
              <a:rPr lang="en-US" altLang="en-US" sz="2000" dirty="0"/>
              <a:t>Cortex </a:t>
            </a:r>
            <a:r>
              <a:rPr lang="en-US" altLang="en-US" sz="2000" dirty="0" smtClean="0"/>
              <a:t>is folded for increased surface area</a:t>
            </a:r>
            <a:endParaRPr lang="en-US" altLang="en-US" sz="2000" dirty="0"/>
          </a:p>
          <a:p>
            <a:pPr lvl="1"/>
            <a:r>
              <a:rPr lang="en-US" altLang="en-US" sz="2000" dirty="0" smtClean="0"/>
              <a:t>Human </a:t>
            </a:r>
            <a:r>
              <a:rPr lang="en-US" altLang="en-US" sz="2000" dirty="0"/>
              <a:t>cortex equivalent to </a:t>
            </a:r>
            <a:r>
              <a:rPr lang="en-US" altLang="en-US" sz="2000" dirty="0" smtClean="0"/>
              <a:t>approximately </a:t>
            </a:r>
            <a:r>
              <a:rPr lang="en-GB" sz="2000" dirty="0" smtClean="0"/>
              <a:t>2,500 cm</a:t>
            </a:r>
            <a:r>
              <a:rPr lang="en-GB" sz="2000" baseline="30000" dirty="0" smtClean="0"/>
              <a:t>2</a:t>
            </a:r>
            <a:endParaRPr lang="en-US" altLang="en-US" sz="2000" dirty="0"/>
          </a:p>
        </p:txBody>
      </p:sp>
      <p:pic>
        <p:nvPicPr>
          <p:cNvPr id="57348" name="Picture 4" descr="1.18_23.gif                                                    00010675Macintosh HD                   B3FADD55:"/>
          <p:cNvPicPr>
            <a:picLocks noChangeAspect="1" noChangeArrowheads="1"/>
          </p:cNvPicPr>
          <p:nvPr/>
        </p:nvPicPr>
        <p:blipFill>
          <a:blip r:embed="rId3" cstate="print"/>
          <a:srcRect/>
          <a:stretch>
            <a:fillRect/>
          </a:stretch>
        </p:blipFill>
        <p:spPr bwMode="auto">
          <a:xfrm>
            <a:off x="5652120" y="2924944"/>
            <a:ext cx="3048000" cy="2289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p:txBody>
          <a:bodyPr/>
          <a:lstStyle/>
          <a:p>
            <a:r>
              <a:rPr lang="en-US" sz="3200" dirty="0" smtClean="0"/>
              <a:t>DNA – </a:t>
            </a:r>
            <a:r>
              <a:rPr lang="en-US" sz="3200" dirty="0" err="1" smtClean="0"/>
              <a:t>deoxyribose</a:t>
            </a:r>
            <a:r>
              <a:rPr lang="en-US" sz="3200" dirty="0" smtClean="0"/>
              <a:t> nucleic acid</a:t>
            </a:r>
            <a:endParaRPr lang="en-US" sz="3200" dirty="0">
              <a:latin typeface="Arial" pitchFamily="34" charset="0"/>
            </a:endParaRPr>
          </a:p>
        </p:txBody>
      </p:sp>
      <p:sp>
        <p:nvSpPr>
          <p:cNvPr id="10" name="Content Placeholder 9"/>
          <p:cNvSpPr>
            <a:spLocks noGrp="1"/>
          </p:cNvSpPr>
          <p:nvPr>
            <p:ph idx="1"/>
          </p:nvPr>
        </p:nvSpPr>
        <p:spPr>
          <a:xfrm>
            <a:off x="971600" y="2060848"/>
            <a:ext cx="4608512" cy="4114800"/>
          </a:xfrm>
        </p:spPr>
        <p:txBody>
          <a:bodyPr/>
          <a:lstStyle/>
          <a:p>
            <a:r>
              <a:rPr lang="en-GB" sz="2000" dirty="0" smtClean="0"/>
              <a:t>The sub-units are called nucleotides</a:t>
            </a:r>
            <a:endParaRPr lang="en-US" sz="2000" dirty="0" smtClean="0"/>
          </a:p>
          <a:p>
            <a:r>
              <a:rPr lang="en-GB" sz="2000" dirty="0" smtClean="0"/>
              <a:t>Each nucleotide is made up of </a:t>
            </a:r>
            <a:endParaRPr lang="en-US" sz="2000" dirty="0" smtClean="0"/>
          </a:p>
          <a:p>
            <a:pPr lvl="1"/>
            <a:r>
              <a:rPr lang="en-GB" sz="2000" dirty="0" smtClean="0"/>
              <a:t>a sugar called </a:t>
            </a:r>
            <a:r>
              <a:rPr lang="en-GB" sz="2000" dirty="0" err="1" smtClean="0"/>
              <a:t>deoxyribose</a:t>
            </a:r>
            <a:endParaRPr lang="en-US" sz="2000" dirty="0" smtClean="0"/>
          </a:p>
          <a:p>
            <a:pPr lvl="1"/>
            <a:r>
              <a:rPr lang="en-GB" sz="2000" dirty="0" smtClean="0"/>
              <a:t>a phosphate group -PO</a:t>
            </a:r>
            <a:r>
              <a:rPr lang="en-GB" sz="2000" baseline="-25000" dirty="0" smtClean="0"/>
              <a:t>4</a:t>
            </a:r>
            <a:endParaRPr lang="en-US" sz="2000" dirty="0" smtClean="0"/>
          </a:p>
          <a:p>
            <a:pPr lvl="1"/>
            <a:r>
              <a:rPr lang="en-GB" sz="2000" dirty="0" smtClean="0"/>
              <a:t>an organic base</a:t>
            </a:r>
            <a:endParaRPr lang="en-US" sz="2000" dirty="0" smtClean="0"/>
          </a:p>
          <a:p>
            <a:endParaRPr lang="en-GB" dirty="0"/>
          </a:p>
        </p:txBody>
      </p:sp>
      <p:sp>
        <p:nvSpPr>
          <p:cNvPr id="4106" name="Text Box 10"/>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3</a:t>
            </a:r>
            <a:endParaRPr lang="en-US" sz="2400"/>
          </a:p>
        </p:txBody>
      </p:sp>
      <p:pic>
        <p:nvPicPr>
          <p:cNvPr id="11" name="Picture 1026" descr="C:\My Documents\My Pictures\DNA\DNA Helix.jpg"/>
          <p:cNvPicPr>
            <a:picLocks noChangeAspect="1" noChangeArrowheads="1"/>
          </p:cNvPicPr>
          <p:nvPr/>
        </p:nvPicPr>
        <p:blipFill>
          <a:blip r:embed="rId2" cstate="print">
            <a:lum contrast="20000"/>
          </a:blip>
          <a:srcRect/>
          <a:stretch>
            <a:fillRect/>
          </a:stretch>
        </p:blipFill>
        <p:spPr bwMode="auto">
          <a:xfrm>
            <a:off x="5868144" y="2060848"/>
            <a:ext cx="1801957" cy="406030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genes work</a:t>
            </a:r>
            <a:endParaRPr lang="en-GB" dirty="0"/>
          </a:p>
        </p:txBody>
      </p:sp>
      <p:pic>
        <p:nvPicPr>
          <p:cNvPr id="4" name="Content Placeholder 3" descr="How Genes Work.jpeg"/>
          <p:cNvPicPr>
            <a:picLocks noGrp="1" noChangeAspect="1"/>
          </p:cNvPicPr>
          <p:nvPr>
            <p:ph idx="1"/>
          </p:nvPr>
        </p:nvPicPr>
        <p:blipFill>
          <a:blip r:embed="rId2" cstate="print"/>
          <a:stretch>
            <a:fillRect/>
          </a:stretch>
        </p:blipFill>
        <p:spPr>
          <a:xfrm>
            <a:off x="1043608" y="2204864"/>
            <a:ext cx="7344816" cy="309634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Nervous system</a:t>
            </a:r>
            <a:endParaRPr lang="en-GB" dirty="0"/>
          </a:p>
        </p:txBody>
      </p:sp>
      <p:pic>
        <p:nvPicPr>
          <p:cNvPr id="4" name="Content Placeholder 3" descr="Nervous Systems.jpeg"/>
          <p:cNvPicPr>
            <a:picLocks noGrp="1" noChangeAspect="1"/>
          </p:cNvPicPr>
          <p:nvPr>
            <p:ph idx="1"/>
          </p:nvPr>
        </p:nvPicPr>
        <p:blipFill>
          <a:blip r:embed="rId2" cstate="print"/>
          <a:stretch>
            <a:fillRect/>
          </a:stretch>
        </p:blipFill>
        <p:spPr>
          <a:xfrm>
            <a:off x="1370013" y="2571754"/>
            <a:ext cx="7313612" cy="262571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dirty="0" smtClean="0"/>
              <a:t>Readings</a:t>
            </a:r>
          </a:p>
        </p:txBody>
      </p:sp>
      <p:sp>
        <p:nvSpPr>
          <p:cNvPr id="34819" name="Content Placeholder 2"/>
          <p:cNvSpPr>
            <a:spLocks noGrp="1"/>
          </p:cNvSpPr>
          <p:nvPr>
            <p:ph idx="1"/>
          </p:nvPr>
        </p:nvSpPr>
        <p:spPr/>
        <p:txBody>
          <a:bodyPr/>
          <a:lstStyle/>
          <a:p>
            <a:pPr eaLnBrk="1" hangingPunct="1"/>
            <a:r>
              <a:rPr lang="en-GB" sz="1400" dirty="0" smtClean="0"/>
              <a:t>Barnes, J. (2011). </a:t>
            </a:r>
            <a:r>
              <a:rPr lang="en-GB" sz="1400" i="1" dirty="0" smtClean="0"/>
              <a:t>Essential Biological Psychology</a:t>
            </a:r>
            <a:r>
              <a:rPr lang="en-GB" sz="1400" dirty="0" smtClean="0"/>
              <a:t> (Chapter 3). London: Sage.</a:t>
            </a:r>
          </a:p>
          <a:p>
            <a:pPr eaLnBrk="1" hangingPunct="1"/>
            <a:endParaRPr lang="en-GB" sz="1400" dirty="0" smtClean="0"/>
          </a:p>
          <a:p>
            <a:pPr eaLnBrk="1" hangingPunct="1"/>
            <a:r>
              <a:rPr lang="en-GB" sz="1400" i="1" dirty="0" smtClean="0"/>
              <a:t>The Essentials</a:t>
            </a:r>
          </a:p>
          <a:p>
            <a:pPr>
              <a:buNone/>
            </a:pPr>
            <a:r>
              <a:rPr lang="en-GB" sz="1400" dirty="0" smtClean="0"/>
              <a:t>	</a:t>
            </a:r>
            <a:r>
              <a:rPr lang="en-US" sz="1400" dirty="0" smtClean="0"/>
              <a:t>Ridley, M. (2003). </a:t>
            </a:r>
            <a:r>
              <a:rPr lang="en-US" sz="1400" i="1" dirty="0" smtClean="0"/>
              <a:t>Genes, Experience, and What Makes Us Human</a:t>
            </a:r>
            <a:r>
              <a:rPr lang="en-US" sz="1400" dirty="0" smtClean="0"/>
              <a:t>. New York: HarperCollins.</a:t>
            </a:r>
            <a:endParaRPr lang="en-GB" sz="1400" dirty="0" smtClean="0"/>
          </a:p>
          <a:p>
            <a:pPr eaLnBrk="1" hangingPunct="1">
              <a:buNone/>
            </a:pPr>
            <a:endParaRPr lang="en-GB" sz="1400" dirty="0" smtClean="0"/>
          </a:p>
          <a:p>
            <a:pPr eaLnBrk="1" hangingPunct="1"/>
            <a:r>
              <a:rPr lang="en-GB" sz="1400" i="1" dirty="0" smtClean="0"/>
              <a:t>Next Steps</a:t>
            </a:r>
          </a:p>
          <a:p>
            <a:pPr>
              <a:buNone/>
            </a:pPr>
            <a:r>
              <a:rPr lang="en-GB" sz="1400" dirty="0" smtClean="0"/>
              <a:t>	</a:t>
            </a:r>
            <a:r>
              <a:rPr lang="en-US" sz="1400" dirty="0" smtClean="0"/>
              <a:t>Darwin , C.R. (1859). </a:t>
            </a:r>
            <a:r>
              <a:rPr lang="en-US" sz="1400" i="1" dirty="0" smtClean="0"/>
              <a:t>On the Origin of Species by Means of Natural Selection, or the Preservation of </a:t>
            </a:r>
            <a:r>
              <a:rPr lang="en-US" sz="1400" i="1" dirty="0" err="1" smtClean="0"/>
              <a:t>Favoured</a:t>
            </a:r>
            <a:r>
              <a:rPr lang="en-US" sz="1400" i="1" dirty="0" smtClean="0"/>
              <a:t> Races in the Struggle for Life. London</a:t>
            </a:r>
            <a:r>
              <a:rPr lang="en-US" sz="1400" dirty="0" smtClean="0"/>
              <a:t>. London: John Murray.</a:t>
            </a:r>
            <a:endParaRPr lang="en-GB" sz="1400" dirty="0" smtClean="0"/>
          </a:p>
          <a:p>
            <a:pPr eaLnBrk="1" hangingPunct="1">
              <a:buNone/>
            </a:pPr>
            <a:endParaRPr lang="en-GB" sz="1400" i="1" dirty="0" smtClean="0"/>
          </a:p>
          <a:p>
            <a:pPr eaLnBrk="1" hangingPunct="1"/>
            <a:r>
              <a:rPr lang="en-US" sz="1400" i="1" dirty="0" smtClean="0"/>
              <a:t>Delving Deeper</a:t>
            </a:r>
          </a:p>
          <a:p>
            <a:pPr>
              <a:buNone/>
            </a:pPr>
            <a:r>
              <a:rPr lang="en-GB" sz="1400" dirty="0" smtClean="0"/>
              <a:t>	</a:t>
            </a:r>
            <a:r>
              <a:rPr lang="nl-NL" sz="1400" dirty="0" smtClean="0"/>
              <a:t>Hawkins, R.D., Cohen, T.E., Greene, W., &amp; Kandel, E.R. (1998). </a:t>
            </a:r>
            <a:r>
              <a:rPr lang="en-US" sz="1400" dirty="0" smtClean="0"/>
              <a:t>Relationships between </a:t>
            </a:r>
            <a:r>
              <a:rPr lang="en-US" sz="1400" dirty="0" err="1" smtClean="0"/>
              <a:t>dishabituation</a:t>
            </a:r>
            <a:r>
              <a:rPr lang="en-US" sz="1400" dirty="0" smtClean="0"/>
              <a:t>, </a:t>
            </a:r>
            <a:r>
              <a:rPr lang="en-US" sz="1400" dirty="0" err="1" smtClean="0"/>
              <a:t>sensitisation</a:t>
            </a:r>
            <a:r>
              <a:rPr lang="en-US" sz="1400" dirty="0" smtClean="0"/>
              <a:t>, and inhibition of the gill- and siphon-withdrawal reflex in </a:t>
            </a:r>
            <a:r>
              <a:rPr lang="en-US" sz="1400" dirty="0" err="1" smtClean="0"/>
              <a:t>Aplysia</a:t>
            </a:r>
            <a:r>
              <a:rPr lang="en-US" sz="1400" dirty="0" smtClean="0"/>
              <a:t> </a:t>
            </a:r>
            <a:r>
              <a:rPr lang="en-US" sz="1400" dirty="0" err="1" smtClean="0"/>
              <a:t>californica</a:t>
            </a:r>
            <a:r>
              <a:rPr lang="en-US" sz="1400" dirty="0" smtClean="0"/>
              <a:t>: effects of response measure, test time, and training stimulus. </a:t>
            </a:r>
            <a:r>
              <a:rPr lang="en-US" sz="1400" i="1" dirty="0" err="1" smtClean="0"/>
              <a:t>Behavioural</a:t>
            </a:r>
            <a:r>
              <a:rPr lang="en-US" sz="1400" i="1" dirty="0" smtClean="0"/>
              <a:t> Neuroscience</a:t>
            </a:r>
            <a:r>
              <a:rPr lang="en-US" sz="1400" dirty="0" smtClean="0"/>
              <a:t>, 112(1), 24-38.</a:t>
            </a:r>
            <a:endParaRPr lang="en-GB" sz="1400" dirty="0" smtClean="0"/>
          </a:p>
          <a:p>
            <a:pPr>
              <a:buNone/>
            </a:pPr>
            <a:endParaRPr lang="en-GB" sz="1400" dirty="0" smtClean="0"/>
          </a:p>
          <a:p>
            <a:pPr>
              <a:buNone/>
            </a:pPr>
            <a:endParaRPr lang="en-GB" sz="1400" dirty="0" smtClean="0"/>
          </a:p>
          <a:p>
            <a:pPr eaLnBrk="1" hangingPunct="1"/>
            <a:endParaRPr lang="en-US" sz="1400" i="1" dirty="0" smtClean="0"/>
          </a:p>
          <a:p>
            <a:pPr eaLnBrk="1" hangingPunct="1">
              <a:buFont typeface="Wingdings" pitchFamily="2" charset="2"/>
              <a:buNone/>
            </a:pPr>
            <a:r>
              <a:rPr lang="en-US" sz="1400" i="1" dirty="0" smtClean="0"/>
              <a:t>	</a:t>
            </a:r>
            <a:endParaRPr lang="en-GB" sz="1400" dirty="0" smtClean="0"/>
          </a:p>
          <a:p>
            <a:pPr eaLnBrk="1" hangingPunct="1">
              <a:buFont typeface="Wingdings" pitchFamily="2" charset="2"/>
              <a:buNone/>
            </a:pPr>
            <a:endParaRPr lang="en-GB" sz="1400" i="1"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403648" y="2060848"/>
            <a:ext cx="6393904" cy="4441552"/>
            <a:chOff x="914400" y="1238250"/>
            <a:chExt cx="6919913" cy="5264150"/>
          </a:xfrm>
        </p:grpSpPr>
        <p:grpSp>
          <p:nvGrpSpPr>
            <p:cNvPr id="2" name="Group 21"/>
            <p:cNvGrpSpPr>
              <a:grpSpLocks/>
            </p:cNvGrpSpPr>
            <p:nvPr/>
          </p:nvGrpSpPr>
          <p:grpSpPr bwMode="auto">
            <a:xfrm>
              <a:off x="914400" y="1238250"/>
              <a:ext cx="6767513" cy="1481138"/>
              <a:chOff x="576" y="780"/>
              <a:chExt cx="4263" cy="933"/>
            </a:xfrm>
          </p:grpSpPr>
          <p:sp>
            <p:nvSpPr>
              <p:cNvPr id="6147" name="Text Box 3"/>
              <p:cNvSpPr txBox="1">
                <a:spLocks noChangeArrowheads="1"/>
              </p:cNvSpPr>
              <p:nvPr/>
            </p:nvSpPr>
            <p:spPr bwMode="auto">
              <a:xfrm>
                <a:off x="576" y="1056"/>
                <a:ext cx="1114" cy="365"/>
              </a:xfrm>
              <a:prstGeom prst="rect">
                <a:avLst/>
              </a:prstGeom>
              <a:noFill/>
              <a:ln w="9525">
                <a:noFill/>
                <a:miter lim="800000"/>
                <a:headEnd/>
                <a:tailEnd/>
              </a:ln>
              <a:effectLst/>
            </p:spPr>
            <p:txBody>
              <a:bodyPr>
                <a:spAutoFit/>
              </a:bodyPr>
              <a:lstStyle/>
              <a:p>
                <a:r>
                  <a:rPr lang="en-GB" dirty="0"/>
                  <a:t>Adenine</a:t>
                </a:r>
                <a:endParaRPr lang="en-US" dirty="0"/>
              </a:p>
            </p:txBody>
          </p:sp>
          <p:pic>
            <p:nvPicPr>
              <p:cNvPr id="6150" name="Picture 6" descr="C:\My Documents\My Pictures\DNA\DNA adenine.jpg"/>
              <p:cNvPicPr>
                <a:picLocks noChangeAspect="1" noChangeArrowheads="1"/>
              </p:cNvPicPr>
              <p:nvPr/>
            </p:nvPicPr>
            <p:blipFill>
              <a:blip r:embed="rId2" cstate="print">
                <a:lum contrast="20000"/>
              </a:blip>
              <a:srcRect/>
              <a:stretch>
                <a:fillRect/>
              </a:stretch>
            </p:blipFill>
            <p:spPr bwMode="auto">
              <a:xfrm>
                <a:off x="1920" y="780"/>
                <a:ext cx="2208" cy="933"/>
              </a:xfrm>
              <a:prstGeom prst="rect">
                <a:avLst/>
              </a:prstGeom>
              <a:noFill/>
            </p:spPr>
          </p:pic>
          <p:sp>
            <p:nvSpPr>
              <p:cNvPr id="6161" name="Text Box 17"/>
              <p:cNvSpPr txBox="1">
                <a:spLocks noChangeArrowheads="1"/>
              </p:cNvSpPr>
              <p:nvPr/>
            </p:nvSpPr>
            <p:spPr bwMode="auto">
              <a:xfrm>
                <a:off x="4368" y="1056"/>
                <a:ext cx="471" cy="365"/>
              </a:xfrm>
              <a:prstGeom prst="rect">
                <a:avLst/>
              </a:prstGeom>
              <a:noFill/>
              <a:ln w="9525">
                <a:noFill/>
                <a:miter lim="800000"/>
                <a:headEnd/>
                <a:tailEnd/>
              </a:ln>
              <a:effectLst/>
            </p:spPr>
            <p:txBody>
              <a:bodyPr wrap="none">
                <a:spAutoFit/>
              </a:bodyPr>
              <a:lstStyle/>
              <a:p>
                <a:r>
                  <a:rPr lang="en-GB"/>
                  <a:t>(A)</a:t>
                </a:r>
                <a:endParaRPr lang="en-US"/>
              </a:p>
            </p:txBody>
          </p:sp>
        </p:grpSp>
        <p:grpSp>
          <p:nvGrpSpPr>
            <p:cNvPr id="3" name="Group 22"/>
            <p:cNvGrpSpPr>
              <a:grpSpLocks/>
            </p:cNvGrpSpPr>
            <p:nvPr/>
          </p:nvGrpSpPr>
          <p:grpSpPr bwMode="auto">
            <a:xfrm>
              <a:off x="914400" y="2743200"/>
              <a:ext cx="6797675" cy="1233488"/>
              <a:chOff x="576" y="1728"/>
              <a:chExt cx="4282" cy="777"/>
            </a:xfrm>
          </p:grpSpPr>
          <p:sp>
            <p:nvSpPr>
              <p:cNvPr id="6155" name="Text Box 11"/>
              <p:cNvSpPr txBox="1">
                <a:spLocks noChangeArrowheads="1"/>
              </p:cNvSpPr>
              <p:nvPr/>
            </p:nvSpPr>
            <p:spPr bwMode="auto">
              <a:xfrm>
                <a:off x="576" y="1872"/>
                <a:ext cx="1040" cy="365"/>
              </a:xfrm>
              <a:prstGeom prst="rect">
                <a:avLst/>
              </a:prstGeom>
              <a:noFill/>
              <a:ln w="9525">
                <a:noFill/>
                <a:miter lim="800000"/>
                <a:headEnd/>
                <a:tailEnd/>
              </a:ln>
              <a:effectLst/>
            </p:spPr>
            <p:txBody>
              <a:bodyPr wrap="none">
                <a:spAutoFit/>
              </a:bodyPr>
              <a:lstStyle/>
              <a:p>
                <a:r>
                  <a:rPr lang="en-GB"/>
                  <a:t>Thymine</a:t>
                </a:r>
                <a:endParaRPr lang="en-US"/>
              </a:p>
            </p:txBody>
          </p:sp>
          <p:pic>
            <p:nvPicPr>
              <p:cNvPr id="6157" name="Picture 13" descr="C:\My Documents\My Pictures\DNA\DNA Thymine.jpg"/>
              <p:cNvPicPr>
                <a:picLocks noChangeAspect="1" noChangeArrowheads="1"/>
              </p:cNvPicPr>
              <p:nvPr/>
            </p:nvPicPr>
            <p:blipFill>
              <a:blip r:embed="rId3" cstate="print">
                <a:lum contrast="20000"/>
              </a:blip>
              <a:srcRect/>
              <a:stretch>
                <a:fillRect/>
              </a:stretch>
            </p:blipFill>
            <p:spPr bwMode="auto">
              <a:xfrm>
                <a:off x="1968" y="1728"/>
                <a:ext cx="2208" cy="777"/>
              </a:xfrm>
              <a:prstGeom prst="rect">
                <a:avLst/>
              </a:prstGeom>
              <a:noFill/>
            </p:spPr>
          </p:pic>
          <p:sp>
            <p:nvSpPr>
              <p:cNvPr id="6162" name="Text Box 18"/>
              <p:cNvSpPr txBox="1">
                <a:spLocks noChangeArrowheads="1"/>
              </p:cNvSpPr>
              <p:nvPr/>
            </p:nvSpPr>
            <p:spPr bwMode="auto">
              <a:xfrm>
                <a:off x="4416" y="1872"/>
                <a:ext cx="442" cy="365"/>
              </a:xfrm>
              <a:prstGeom prst="rect">
                <a:avLst/>
              </a:prstGeom>
              <a:noFill/>
              <a:ln w="9525">
                <a:noFill/>
                <a:miter lim="800000"/>
                <a:headEnd/>
                <a:tailEnd/>
              </a:ln>
              <a:effectLst/>
            </p:spPr>
            <p:txBody>
              <a:bodyPr wrap="none">
                <a:spAutoFit/>
              </a:bodyPr>
              <a:lstStyle/>
              <a:p>
                <a:r>
                  <a:rPr lang="en-GB"/>
                  <a:t>(T)</a:t>
                </a:r>
                <a:endParaRPr lang="en-US"/>
              </a:p>
            </p:txBody>
          </p:sp>
        </p:grpSp>
        <p:grpSp>
          <p:nvGrpSpPr>
            <p:cNvPr id="4" name="Group 23"/>
            <p:cNvGrpSpPr>
              <a:grpSpLocks/>
            </p:cNvGrpSpPr>
            <p:nvPr/>
          </p:nvGrpSpPr>
          <p:grpSpPr bwMode="auto">
            <a:xfrm>
              <a:off x="990600" y="3962400"/>
              <a:ext cx="6745288" cy="1284288"/>
              <a:chOff x="624" y="2496"/>
              <a:chExt cx="4249" cy="809"/>
            </a:xfrm>
          </p:grpSpPr>
          <p:sp>
            <p:nvSpPr>
              <p:cNvPr id="6151" name="Text Box 7"/>
              <p:cNvSpPr txBox="1">
                <a:spLocks noChangeArrowheads="1"/>
              </p:cNvSpPr>
              <p:nvPr/>
            </p:nvSpPr>
            <p:spPr bwMode="auto">
              <a:xfrm>
                <a:off x="624" y="2688"/>
                <a:ext cx="1027" cy="365"/>
              </a:xfrm>
              <a:prstGeom prst="rect">
                <a:avLst/>
              </a:prstGeom>
              <a:noFill/>
              <a:ln w="9525">
                <a:noFill/>
                <a:miter lim="800000"/>
                <a:headEnd/>
                <a:tailEnd/>
              </a:ln>
              <a:effectLst/>
            </p:spPr>
            <p:txBody>
              <a:bodyPr wrap="none">
                <a:spAutoFit/>
              </a:bodyPr>
              <a:lstStyle/>
              <a:p>
                <a:r>
                  <a:rPr lang="en-GB"/>
                  <a:t>Cytosine</a:t>
                </a:r>
                <a:endParaRPr lang="en-US"/>
              </a:p>
            </p:txBody>
          </p:sp>
          <p:pic>
            <p:nvPicPr>
              <p:cNvPr id="6153" name="Picture 9" descr="C:\My Documents\My Pictures\DNA\DNA Cytosine.jpg"/>
              <p:cNvPicPr>
                <a:picLocks noChangeAspect="1" noChangeArrowheads="1"/>
              </p:cNvPicPr>
              <p:nvPr/>
            </p:nvPicPr>
            <p:blipFill>
              <a:blip r:embed="rId4" cstate="print">
                <a:lum contrast="20000"/>
              </a:blip>
              <a:srcRect/>
              <a:stretch>
                <a:fillRect/>
              </a:stretch>
            </p:blipFill>
            <p:spPr bwMode="auto">
              <a:xfrm>
                <a:off x="2016" y="2496"/>
                <a:ext cx="2304" cy="809"/>
              </a:xfrm>
              <a:prstGeom prst="rect">
                <a:avLst/>
              </a:prstGeom>
              <a:noFill/>
            </p:spPr>
          </p:pic>
          <p:sp>
            <p:nvSpPr>
              <p:cNvPr id="6163" name="Text Box 19"/>
              <p:cNvSpPr txBox="1">
                <a:spLocks noChangeArrowheads="1"/>
              </p:cNvSpPr>
              <p:nvPr/>
            </p:nvSpPr>
            <p:spPr bwMode="auto">
              <a:xfrm>
                <a:off x="4416" y="2688"/>
                <a:ext cx="457" cy="365"/>
              </a:xfrm>
              <a:prstGeom prst="rect">
                <a:avLst/>
              </a:prstGeom>
              <a:noFill/>
              <a:ln w="9525">
                <a:noFill/>
                <a:miter lim="800000"/>
                <a:headEnd/>
                <a:tailEnd/>
              </a:ln>
              <a:effectLst/>
            </p:spPr>
            <p:txBody>
              <a:bodyPr wrap="none">
                <a:spAutoFit/>
              </a:bodyPr>
              <a:lstStyle/>
              <a:p>
                <a:r>
                  <a:rPr lang="en-GB"/>
                  <a:t>(C)</a:t>
                </a:r>
                <a:endParaRPr lang="en-US"/>
              </a:p>
            </p:txBody>
          </p:sp>
        </p:grpSp>
        <p:grpSp>
          <p:nvGrpSpPr>
            <p:cNvPr id="5" name="Group 24"/>
            <p:cNvGrpSpPr>
              <a:grpSpLocks/>
            </p:cNvGrpSpPr>
            <p:nvPr/>
          </p:nvGrpSpPr>
          <p:grpSpPr bwMode="auto">
            <a:xfrm>
              <a:off x="1066800" y="5410200"/>
              <a:ext cx="6767513" cy="1092200"/>
              <a:chOff x="672" y="3408"/>
              <a:chExt cx="4263" cy="688"/>
            </a:xfrm>
          </p:grpSpPr>
          <p:sp>
            <p:nvSpPr>
              <p:cNvPr id="6158" name="Text Box 14"/>
              <p:cNvSpPr txBox="1">
                <a:spLocks noChangeArrowheads="1"/>
              </p:cNvSpPr>
              <p:nvPr/>
            </p:nvSpPr>
            <p:spPr bwMode="auto">
              <a:xfrm>
                <a:off x="672" y="3552"/>
                <a:ext cx="984" cy="365"/>
              </a:xfrm>
              <a:prstGeom prst="rect">
                <a:avLst/>
              </a:prstGeom>
              <a:noFill/>
              <a:ln w="9525">
                <a:noFill/>
                <a:miter lim="800000"/>
                <a:headEnd/>
                <a:tailEnd/>
              </a:ln>
              <a:effectLst/>
            </p:spPr>
            <p:txBody>
              <a:bodyPr wrap="none">
                <a:spAutoFit/>
              </a:bodyPr>
              <a:lstStyle/>
              <a:p>
                <a:r>
                  <a:rPr lang="en-GB"/>
                  <a:t>Guanine</a:t>
                </a:r>
                <a:endParaRPr lang="en-US"/>
              </a:p>
            </p:txBody>
          </p:sp>
          <p:pic>
            <p:nvPicPr>
              <p:cNvPr id="6160" name="Picture 16" descr="C:\My Documents\My Pictures\DNA\DNA Guanine.jpg"/>
              <p:cNvPicPr>
                <a:picLocks noChangeAspect="1" noChangeArrowheads="1"/>
              </p:cNvPicPr>
              <p:nvPr/>
            </p:nvPicPr>
            <p:blipFill>
              <a:blip r:embed="rId5" cstate="print">
                <a:lum contrast="20000"/>
              </a:blip>
              <a:srcRect/>
              <a:stretch>
                <a:fillRect/>
              </a:stretch>
            </p:blipFill>
            <p:spPr bwMode="auto">
              <a:xfrm>
                <a:off x="2064" y="3408"/>
                <a:ext cx="2208" cy="688"/>
              </a:xfrm>
              <a:prstGeom prst="rect">
                <a:avLst/>
              </a:prstGeom>
              <a:noFill/>
            </p:spPr>
          </p:pic>
          <p:sp>
            <p:nvSpPr>
              <p:cNvPr id="6164" name="Text Box 20"/>
              <p:cNvSpPr txBox="1">
                <a:spLocks noChangeArrowheads="1"/>
              </p:cNvSpPr>
              <p:nvPr/>
            </p:nvSpPr>
            <p:spPr bwMode="auto">
              <a:xfrm>
                <a:off x="4464" y="3504"/>
                <a:ext cx="471" cy="365"/>
              </a:xfrm>
              <a:prstGeom prst="rect">
                <a:avLst/>
              </a:prstGeom>
              <a:noFill/>
              <a:ln w="9525">
                <a:noFill/>
                <a:miter lim="800000"/>
                <a:headEnd/>
                <a:tailEnd/>
              </a:ln>
              <a:effectLst/>
            </p:spPr>
            <p:txBody>
              <a:bodyPr wrap="none">
                <a:spAutoFit/>
              </a:bodyPr>
              <a:lstStyle/>
              <a:p>
                <a:r>
                  <a:rPr lang="en-GB"/>
                  <a:t>(G)</a:t>
                </a:r>
                <a:endParaRPr lang="en-US"/>
              </a:p>
            </p:txBody>
          </p:sp>
        </p:grpSp>
      </p:grpSp>
      <p:sp>
        <p:nvSpPr>
          <p:cNvPr id="6170" name="Rectangle 26"/>
          <p:cNvSpPr>
            <a:spLocks noGrp="1" noChangeArrowheads="1"/>
          </p:cNvSpPr>
          <p:nvPr>
            <p:ph type="title" idx="4294967295"/>
          </p:nvPr>
        </p:nvSpPr>
        <p:spPr>
          <a:xfrm>
            <a:off x="1331640" y="620688"/>
            <a:ext cx="7344816" cy="749424"/>
          </a:xfrm>
        </p:spPr>
        <p:txBody>
          <a:bodyPr/>
          <a:lstStyle/>
          <a:p>
            <a:r>
              <a:rPr lang="en-US" sz="3200" dirty="0" smtClean="0">
                <a:latin typeface="Arial" pitchFamily="34" charset="0"/>
              </a:rPr>
              <a:t>DNA bases</a:t>
            </a:r>
            <a:endParaRPr lang="en-US" sz="3200" dirty="0">
              <a:latin typeface="Arial" pitchFamily="34" charset="0"/>
            </a:endParaRPr>
          </a:p>
        </p:txBody>
      </p:sp>
      <p:sp>
        <p:nvSpPr>
          <p:cNvPr id="6171" name="Text Box 27"/>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5</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403648" y="2060848"/>
            <a:ext cx="6393904" cy="4441552"/>
            <a:chOff x="914400" y="1238250"/>
            <a:chExt cx="6919913" cy="5264150"/>
          </a:xfrm>
        </p:grpSpPr>
        <p:grpSp>
          <p:nvGrpSpPr>
            <p:cNvPr id="3" name="Group 21"/>
            <p:cNvGrpSpPr>
              <a:grpSpLocks/>
            </p:cNvGrpSpPr>
            <p:nvPr/>
          </p:nvGrpSpPr>
          <p:grpSpPr bwMode="auto">
            <a:xfrm>
              <a:off x="914400" y="1238250"/>
              <a:ext cx="6767513" cy="1481138"/>
              <a:chOff x="576" y="780"/>
              <a:chExt cx="4263" cy="933"/>
            </a:xfrm>
          </p:grpSpPr>
          <p:sp>
            <p:nvSpPr>
              <p:cNvPr id="6147" name="Text Box 3"/>
              <p:cNvSpPr txBox="1">
                <a:spLocks noChangeArrowheads="1"/>
              </p:cNvSpPr>
              <p:nvPr/>
            </p:nvSpPr>
            <p:spPr bwMode="auto">
              <a:xfrm>
                <a:off x="576" y="1056"/>
                <a:ext cx="1114" cy="365"/>
              </a:xfrm>
              <a:prstGeom prst="rect">
                <a:avLst/>
              </a:prstGeom>
              <a:noFill/>
              <a:ln w="9525">
                <a:noFill/>
                <a:miter lim="800000"/>
                <a:headEnd/>
                <a:tailEnd/>
              </a:ln>
              <a:effectLst/>
            </p:spPr>
            <p:txBody>
              <a:bodyPr>
                <a:spAutoFit/>
              </a:bodyPr>
              <a:lstStyle/>
              <a:p>
                <a:r>
                  <a:rPr lang="en-GB" dirty="0"/>
                  <a:t>Adenine</a:t>
                </a:r>
                <a:endParaRPr lang="en-US" dirty="0"/>
              </a:p>
            </p:txBody>
          </p:sp>
          <p:pic>
            <p:nvPicPr>
              <p:cNvPr id="6150" name="Picture 6" descr="C:\My Documents\My Pictures\DNA\DNA adenine.jpg"/>
              <p:cNvPicPr>
                <a:picLocks noChangeAspect="1" noChangeArrowheads="1"/>
              </p:cNvPicPr>
              <p:nvPr/>
            </p:nvPicPr>
            <p:blipFill>
              <a:blip r:embed="rId2" cstate="print">
                <a:lum contrast="20000"/>
              </a:blip>
              <a:srcRect/>
              <a:stretch>
                <a:fillRect/>
              </a:stretch>
            </p:blipFill>
            <p:spPr bwMode="auto">
              <a:xfrm>
                <a:off x="1920" y="780"/>
                <a:ext cx="2208" cy="933"/>
              </a:xfrm>
              <a:prstGeom prst="rect">
                <a:avLst/>
              </a:prstGeom>
              <a:noFill/>
            </p:spPr>
          </p:pic>
          <p:sp>
            <p:nvSpPr>
              <p:cNvPr id="6161" name="Text Box 17"/>
              <p:cNvSpPr txBox="1">
                <a:spLocks noChangeArrowheads="1"/>
              </p:cNvSpPr>
              <p:nvPr/>
            </p:nvSpPr>
            <p:spPr bwMode="auto">
              <a:xfrm>
                <a:off x="4368" y="1056"/>
                <a:ext cx="471" cy="365"/>
              </a:xfrm>
              <a:prstGeom prst="rect">
                <a:avLst/>
              </a:prstGeom>
              <a:noFill/>
              <a:ln w="9525">
                <a:noFill/>
                <a:miter lim="800000"/>
                <a:headEnd/>
                <a:tailEnd/>
              </a:ln>
              <a:effectLst/>
            </p:spPr>
            <p:txBody>
              <a:bodyPr wrap="none">
                <a:spAutoFit/>
              </a:bodyPr>
              <a:lstStyle/>
              <a:p>
                <a:r>
                  <a:rPr lang="en-GB"/>
                  <a:t>(A)</a:t>
                </a:r>
                <a:endParaRPr lang="en-US"/>
              </a:p>
            </p:txBody>
          </p:sp>
        </p:grpSp>
        <p:grpSp>
          <p:nvGrpSpPr>
            <p:cNvPr id="4" name="Group 22"/>
            <p:cNvGrpSpPr>
              <a:grpSpLocks/>
            </p:cNvGrpSpPr>
            <p:nvPr/>
          </p:nvGrpSpPr>
          <p:grpSpPr bwMode="auto">
            <a:xfrm>
              <a:off x="914400" y="2743200"/>
              <a:ext cx="6759575" cy="1233488"/>
              <a:chOff x="576" y="1728"/>
              <a:chExt cx="4258" cy="777"/>
            </a:xfrm>
          </p:grpSpPr>
          <p:sp>
            <p:nvSpPr>
              <p:cNvPr id="6155" name="Text Box 11"/>
              <p:cNvSpPr txBox="1">
                <a:spLocks noChangeArrowheads="1"/>
              </p:cNvSpPr>
              <p:nvPr/>
            </p:nvSpPr>
            <p:spPr bwMode="auto">
              <a:xfrm>
                <a:off x="576" y="1872"/>
                <a:ext cx="649" cy="345"/>
              </a:xfrm>
              <a:prstGeom prst="rect">
                <a:avLst/>
              </a:prstGeom>
              <a:noFill/>
              <a:ln w="9525">
                <a:noFill/>
                <a:miter lim="800000"/>
                <a:headEnd/>
                <a:tailEnd/>
              </a:ln>
              <a:effectLst/>
            </p:spPr>
            <p:txBody>
              <a:bodyPr wrap="none">
                <a:spAutoFit/>
              </a:bodyPr>
              <a:lstStyle/>
              <a:p>
                <a:r>
                  <a:rPr lang="en-GB" dirty="0" err="1" smtClean="0"/>
                  <a:t>Uracil</a:t>
                </a:r>
                <a:endParaRPr lang="en-US" dirty="0"/>
              </a:p>
            </p:txBody>
          </p:sp>
          <p:pic>
            <p:nvPicPr>
              <p:cNvPr id="6157" name="Picture 13" descr="C:\My Documents\My Pictures\DNA\DNA Thymine.jpg"/>
              <p:cNvPicPr>
                <a:picLocks noChangeAspect="1" noChangeArrowheads="1"/>
              </p:cNvPicPr>
              <p:nvPr/>
            </p:nvPicPr>
            <p:blipFill>
              <a:blip r:embed="rId3" cstate="print">
                <a:lum contrast="20000"/>
              </a:blip>
              <a:srcRect/>
              <a:stretch>
                <a:fillRect/>
              </a:stretch>
            </p:blipFill>
            <p:spPr bwMode="auto">
              <a:xfrm>
                <a:off x="1968" y="1728"/>
                <a:ext cx="2208" cy="777"/>
              </a:xfrm>
              <a:prstGeom prst="rect">
                <a:avLst/>
              </a:prstGeom>
              <a:noFill/>
            </p:spPr>
          </p:pic>
          <p:sp>
            <p:nvSpPr>
              <p:cNvPr id="6162" name="Text Box 18"/>
              <p:cNvSpPr txBox="1">
                <a:spLocks noChangeArrowheads="1"/>
              </p:cNvSpPr>
              <p:nvPr/>
            </p:nvSpPr>
            <p:spPr bwMode="auto">
              <a:xfrm>
                <a:off x="4416" y="1872"/>
                <a:ext cx="418" cy="345"/>
              </a:xfrm>
              <a:prstGeom prst="rect">
                <a:avLst/>
              </a:prstGeom>
              <a:noFill/>
              <a:ln w="9525">
                <a:noFill/>
                <a:miter lim="800000"/>
                <a:headEnd/>
                <a:tailEnd/>
              </a:ln>
              <a:effectLst/>
            </p:spPr>
            <p:txBody>
              <a:bodyPr wrap="none">
                <a:spAutoFit/>
              </a:bodyPr>
              <a:lstStyle/>
              <a:p>
                <a:r>
                  <a:rPr lang="en-GB" dirty="0" smtClean="0"/>
                  <a:t>(U)</a:t>
                </a:r>
                <a:endParaRPr lang="en-US" dirty="0"/>
              </a:p>
            </p:txBody>
          </p:sp>
        </p:grpSp>
        <p:grpSp>
          <p:nvGrpSpPr>
            <p:cNvPr id="5" name="Group 23"/>
            <p:cNvGrpSpPr>
              <a:grpSpLocks/>
            </p:cNvGrpSpPr>
            <p:nvPr/>
          </p:nvGrpSpPr>
          <p:grpSpPr bwMode="auto">
            <a:xfrm>
              <a:off x="990600" y="3962400"/>
              <a:ext cx="6745288" cy="1284288"/>
              <a:chOff x="624" y="2496"/>
              <a:chExt cx="4249" cy="809"/>
            </a:xfrm>
          </p:grpSpPr>
          <p:sp>
            <p:nvSpPr>
              <p:cNvPr id="6151" name="Text Box 7"/>
              <p:cNvSpPr txBox="1">
                <a:spLocks noChangeArrowheads="1"/>
              </p:cNvSpPr>
              <p:nvPr/>
            </p:nvSpPr>
            <p:spPr bwMode="auto">
              <a:xfrm>
                <a:off x="624" y="2688"/>
                <a:ext cx="1027" cy="365"/>
              </a:xfrm>
              <a:prstGeom prst="rect">
                <a:avLst/>
              </a:prstGeom>
              <a:noFill/>
              <a:ln w="9525">
                <a:noFill/>
                <a:miter lim="800000"/>
                <a:headEnd/>
                <a:tailEnd/>
              </a:ln>
              <a:effectLst/>
            </p:spPr>
            <p:txBody>
              <a:bodyPr wrap="none">
                <a:spAutoFit/>
              </a:bodyPr>
              <a:lstStyle/>
              <a:p>
                <a:r>
                  <a:rPr lang="en-GB"/>
                  <a:t>Cytosine</a:t>
                </a:r>
                <a:endParaRPr lang="en-US"/>
              </a:p>
            </p:txBody>
          </p:sp>
          <p:pic>
            <p:nvPicPr>
              <p:cNvPr id="6153" name="Picture 9" descr="C:\My Documents\My Pictures\DNA\DNA Cytosine.jpg"/>
              <p:cNvPicPr>
                <a:picLocks noChangeAspect="1" noChangeArrowheads="1"/>
              </p:cNvPicPr>
              <p:nvPr/>
            </p:nvPicPr>
            <p:blipFill>
              <a:blip r:embed="rId4" cstate="print">
                <a:lum contrast="20000"/>
              </a:blip>
              <a:srcRect/>
              <a:stretch>
                <a:fillRect/>
              </a:stretch>
            </p:blipFill>
            <p:spPr bwMode="auto">
              <a:xfrm>
                <a:off x="2016" y="2496"/>
                <a:ext cx="2304" cy="809"/>
              </a:xfrm>
              <a:prstGeom prst="rect">
                <a:avLst/>
              </a:prstGeom>
              <a:noFill/>
            </p:spPr>
          </p:pic>
          <p:sp>
            <p:nvSpPr>
              <p:cNvPr id="6163" name="Text Box 19"/>
              <p:cNvSpPr txBox="1">
                <a:spLocks noChangeArrowheads="1"/>
              </p:cNvSpPr>
              <p:nvPr/>
            </p:nvSpPr>
            <p:spPr bwMode="auto">
              <a:xfrm>
                <a:off x="4416" y="2688"/>
                <a:ext cx="457" cy="365"/>
              </a:xfrm>
              <a:prstGeom prst="rect">
                <a:avLst/>
              </a:prstGeom>
              <a:noFill/>
              <a:ln w="9525">
                <a:noFill/>
                <a:miter lim="800000"/>
                <a:headEnd/>
                <a:tailEnd/>
              </a:ln>
              <a:effectLst/>
            </p:spPr>
            <p:txBody>
              <a:bodyPr wrap="none">
                <a:spAutoFit/>
              </a:bodyPr>
              <a:lstStyle/>
              <a:p>
                <a:r>
                  <a:rPr lang="en-GB"/>
                  <a:t>(C)</a:t>
                </a:r>
                <a:endParaRPr lang="en-US"/>
              </a:p>
            </p:txBody>
          </p:sp>
        </p:grpSp>
        <p:grpSp>
          <p:nvGrpSpPr>
            <p:cNvPr id="6" name="Group 24"/>
            <p:cNvGrpSpPr>
              <a:grpSpLocks/>
            </p:cNvGrpSpPr>
            <p:nvPr/>
          </p:nvGrpSpPr>
          <p:grpSpPr bwMode="auto">
            <a:xfrm>
              <a:off x="1066800" y="5410200"/>
              <a:ext cx="6767513" cy="1092200"/>
              <a:chOff x="672" y="3408"/>
              <a:chExt cx="4263" cy="688"/>
            </a:xfrm>
          </p:grpSpPr>
          <p:sp>
            <p:nvSpPr>
              <p:cNvPr id="6158" name="Text Box 14"/>
              <p:cNvSpPr txBox="1">
                <a:spLocks noChangeArrowheads="1"/>
              </p:cNvSpPr>
              <p:nvPr/>
            </p:nvSpPr>
            <p:spPr bwMode="auto">
              <a:xfrm>
                <a:off x="672" y="3552"/>
                <a:ext cx="984" cy="365"/>
              </a:xfrm>
              <a:prstGeom prst="rect">
                <a:avLst/>
              </a:prstGeom>
              <a:noFill/>
              <a:ln w="9525">
                <a:noFill/>
                <a:miter lim="800000"/>
                <a:headEnd/>
                <a:tailEnd/>
              </a:ln>
              <a:effectLst/>
            </p:spPr>
            <p:txBody>
              <a:bodyPr wrap="none">
                <a:spAutoFit/>
              </a:bodyPr>
              <a:lstStyle/>
              <a:p>
                <a:r>
                  <a:rPr lang="en-GB"/>
                  <a:t>Guanine</a:t>
                </a:r>
                <a:endParaRPr lang="en-US"/>
              </a:p>
            </p:txBody>
          </p:sp>
          <p:pic>
            <p:nvPicPr>
              <p:cNvPr id="6160" name="Picture 16" descr="C:\My Documents\My Pictures\DNA\DNA Guanine.jpg"/>
              <p:cNvPicPr>
                <a:picLocks noChangeAspect="1" noChangeArrowheads="1"/>
              </p:cNvPicPr>
              <p:nvPr/>
            </p:nvPicPr>
            <p:blipFill>
              <a:blip r:embed="rId5" cstate="print">
                <a:lum contrast="20000"/>
              </a:blip>
              <a:srcRect/>
              <a:stretch>
                <a:fillRect/>
              </a:stretch>
            </p:blipFill>
            <p:spPr bwMode="auto">
              <a:xfrm>
                <a:off x="2064" y="3408"/>
                <a:ext cx="2208" cy="688"/>
              </a:xfrm>
              <a:prstGeom prst="rect">
                <a:avLst/>
              </a:prstGeom>
              <a:noFill/>
            </p:spPr>
          </p:pic>
          <p:sp>
            <p:nvSpPr>
              <p:cNvPr id="6164" name="Text Box 20"/>
              <p:cNvSpPr txBox="1">
                <a:spLocks noChangeArrowheads="1"/>
              </p:cNvSpPr>
              <p:nvPr/>
            </p:nvSpPr>
            <p:spPr bwMode="auto">
              <a:xfrm>
                <a:off x="4464" y="3504"/>
                <a:ext cx="471" cy="365"/>
              </a:xfrm>
              <a:prstGeom prst="rect">
                <a:avLst/>
              </a:prstGeom>
              <a:noFill/>
              <a:ln w="9525">
                <a:noFill/>
                <a:miter lim="800000"/>
                <a:headEnd/>
                <a:tailEnd/>
              </a:ln>
              <a:effectLst/>
            </p:spPr>
            <p:txBody>
              <a:bodyPr wrap="none">
                <a:spAutoFit/>
              </a:bodyPr>
              <a:lstStyle/>
              <a:p>
                <a:r>
                  <a:rPr lang="en-GB"/>
                  <a:t>(G)</a:t>
                </a:r>
                <a:endParaRPr lang="en-US"/>
              </a:p>
            </p:txBody>
          </p:sp>
        </p:grpSp>
      </p:grpSp>
      <p:sp>
        <p:nvSpPr>
          <p:cNvPr id="6170" name="Rectangle 26"/>
          <p:cNvSpPr>
            <a:spLocks noGrp="1" noChangeArrowheads="1"/>
          </p:cNvSpPr>
          <p:nvPr>
            <p:ph type="title" idx="4294967295"/>
          </p:nvPr>
        </p:nvSpPr>
        <p:spPr>
          <a:xfrm>
            <a:off x="1331640" y="620688"/>
            <a:ext cx="7344816" cy="749424"/>
          </a:xfrm>
        </p:spPr>
        <p:txBody>
          <a:bodyPr/>
          <a:lstStyle/>
          <a:p>
            <a:r>
              <a:rPr lang="en-US" sz="3200" dirty="0" smtClean="0">
                <a:latin typeface="Arial" pitchFamily="34" charset="0"/>
              </a:rPr>
              <a:t>RNA bases</a:t>
            </a:r>
            <a:endParaRPr lang="en-US" sz="3200" dirty="0">
              <a:latin typeface="Arial" pitchFamily="34" charset="0"/>
            </a:endParaRPr>
          </a:p>
        </p:txBody>
      </p:sp>
      <p:sp>
        <p:nvSpPr>
          <p:cNvPr id="6171" name="Text Box 27"/>
          <p:cNvSpPr txBox="1">
            <a:spLocks noChangeArrowheads="1"/>
          </p:cNvSpPr>
          <p:nvPr/>
        </p:nvSpPr>
        <p:spPr bwMode="auto">
          <a:xfrm>
            <a:off x="8747125" y="-34925"/>
            <a:ext cx="336550" cy="457200"/>
          </a:xfrm>
          <a:prstGeom prst="rect">
            <a:avLst/>
          </a:prstGeom>
          <a:noFill/>
          <a:ln w="9525">
            <a:noFill/>
            <a:miter lim="800000"/>
            <a:headEnd/>
            <a:tailEnd/>
          </a:ln>
          <a:effectLst/>
        </p:spPr>
        <p:txBody>
          <a:bodyPr wrap="none">
            <a:spAutoFit/>
          </a:bodyPr>
          <a:lstStyle/>
          <a:p>
            <a:r>
              <a:rPr lang="en-GB" sz="2400"/>
              <a:t>5</a:t>
            </a:r>
            <a:endParaRPr 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replication</a:t>
            </a:r>
            <a:endParaRPr lang="en-GB" dirty="0"/>
          </a:p>
        </p:txBody>
      </p:sp>
      <p:sp>
        <p:nvSpPr>
          <p:cNvPr id="4" name="Content Placeholder 3"/>
          <p:cNvSpPr>
            <a:spLocks noGrp="1"/>
          </p:cNvSpPr>
          <p:nvPr>
            <p:ph sz="half" idx="1"/>
          </p:nvPr>
        </p:nvSpPr>
        <p:spPr>
          <a:xfrm>
            <a:off x="1370012" y="1827213"/>
            <a:ext cx="7090419" cy="4114800"/>
          </a:xfrm>
        </p:spPr>
        <p:txBody>
          <a:bodyPr/>
          <a:lstStyle/>
          <a:p>
            <a:r>
              <a:rPr lang="en-GB" sz="1800" dirty="0" smtClean="0"/>
              <a:t>Enzyme </a:t>
            </a:r>
            <a:r>
              <a:rPr lang="en-GB" sz="1800" dirty="0" err="1" smtClean="0"/>
              <a:t>topoisomerase</a:t>
            </a:r>
            <a:r>
              <a:rPr lang="en-GB" sz="1800" dirty="0" smtClean="0"/>
              <a:t> unzips DNA</a:t>
            </a:r>
          </a:p>
          <a:p>
            <a:r>
              <a:rPr lang="en-GB" sz="1800" dirty="0" smtClean="0"/>
              <a:t>Primer needed</a:t>
            </a:r>
          </a:p>
          <a:p>
            <a:r>
              <a:rPr lang="en-GB" sz="1800" dirty="0" smtClean="0"/>
              <a:t>DNA polymerase then synthesizes a new strand of DNA </a:t>
            </a:r>
          </a:p>
          <a:p>
            <a:r>
              <a:rPr lang="en-GB" sz="1800" dirty="0" smtClean="0"/>
              <a:t>On the leading strand DNA polymerase moves along the DNA strand in the sugar (3') to phosphate (5') direction</a:t>
            </a:r>
          </a:p>
          <a:p>
            <a:r>
              <a:rPr lang="en-US" sz="1800" dirty="0" smtClean="0"/>
              <a:t>On the lagging strand of short DNA fragments, called Okazaki fragments and DNA </a:t>
            </a:r>
            <a:r>
              <a:rPr lang="en-US" sz="1800" dirty="0" err="1" smtClean="0"/>
              <a:t>ligase</a:t>
            </a:r>
            <a:r>
              <a:rPr lang="en-US" sz="1800" dirty="0" smtClean="0"/>
              <a:t>, stitch these fragments together</a:t>
            </a:r>
            <a:endParaRPr lang="en-GB" sz="1800" dirty="0" smtClean="0"/>
          </a:p>
          <a:p>
            <a:endParaRPr lang="en-GB" sz="1800" dirty="0"/>
          </a:p>
        </p:txBody>
      </p:sp>
      <p:pic>
        <p:nvPicPr>
          <p:cNvPr id="6" name="Content Placeholder 5"/>
          <p:cNvPicPr>
            <a:picLocks noGrp="1"/>
          </p:cNvPicPr>
          <p:nvPr>
            <p:ph sz="half" idx="2"/>
          </p:nvPr>
        </p:nvPicPr>
        <p:blipFill>
          <a:blip r:embed="rId2" cstate="print"/>
          <a:srcRect/>
          <a:stretch>
            <a:fillRect/>
          </a:stretch>
        </p:blipFill>
        <p:spPr bwMode="auto">
          <a:xfrm>
            <a:off x="2555776" y="4653136"/>
            <a:ext cx="4013448" cy="18722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15616" y="332656"/>
            <a:ext cx="7772400" cy="1143000"/>
          </a:xfrm>
        </p:spPr>
        <p:txBody>
          <a:bodyPr/>
          <a:lstStyle/>
          <a:p>
            <a:r>
              <a:rPr lang="en-US" altLang="en-US" sz="4000" dirty="0"/>
              <a:t>Chromosomes</a:t>
            </a:r>
            <a:endParaRPr lang="en-US" altLang="en-US" dirty="0"/>
          </a:p>
        </p:txBody>
      </p:sp>
      <p:sp>
        <p:nvSpPr>
          <p:cNvPr id="44035" name="Rectangle 3"/>
          <p:cNvSpPr>
            <a:spLocks noGrp="1" noChangeArrowheads="1"/>
          </p:cNvSpPr>
          <p:nvPr>
            <p:ph idx="1"/>
          </p:nvPr>
        </p:nvSpPr>
        <p:spPr>
          <a:xfrm>
            <a:off x="827584" y="1412776"/>
            <a:ext cx="4968552" cy="2819400"/>
          </a:xfrm>
        </p:spPr>
        <p:txBody>
          <a:bodyPr/>
          <a:lstStyle/>
          <a:p>
            <a:endParaRPr lang="en-US" altLang="en-US" sz="2200" dirty="0"/>
          </a:p>
          <a:p>
            <a:endParaRPr lang="en-US" altLang="en-US" sz="2200" dirty="0"/>
          </a:p>
          <a:p>
            <a:r>
              <a:rPr lang="en-US" altLang="en-US" sz="1800" dirty="0" smtClean="0"/>
              <a:t>There are 46 </a:t>
            </a:r>
            <a:r>
              <a:rPr lang="en-US" altLang="en-US" sz="1800" dirty="0"/>
              <a:t>chromosomes (23 pairs)</a:t>
            </a:r>
          </a:p>
          <a:p>
            <a:r>
              <a:rPr lang="en-US" altLang="en-US" sz="1800" dirty="0" smtClean="0"/>
              <a:t>Gametes – sperm &amp; egg, each of which contains only </a:t>
            </a:r>
            <a:r>
              <a:rPr lang="en-US" altLang="en-US" sz="1800" dirty="0"/>
              <a:t>23 chromosomes</a:t>
            </a:r>
          </a:p>
          <a:p>
            <a:r>
              <a:rPr lang="en-US" altLang="en-US" sz="1800" dirty="0" smtClean="0"/>
              <a:t>Fertilization – the two combine </a:t>
            </a:r>
            <a:r>
              <a:rPr lang="en-US" altLang="en-US" sz="1800" dirty="0"/>
              <a:t>&amp; </a:t>
            </a:r>
            <a:r>
              <a:rPr lang="en-US" altLang="en-US" sz="1800" dirty="0" smtClean="0"/>
              <a:t>cell </a:t>
            </a:r>
            <a:r>
              <a:rPr lang="en-US" altLang="en-US" sz="1800" dirty="0"/>
              <a:t>has 46</a:t>
            </a:r>
          </a:p>
          <a:p>
            <a:r>
              <a:rPr lang="en-US" altLang="en-US" sz="1800" dirty="0"/>
              <a:t>Gametes formed by meiosis </a:t>
            </a:r>
          </a:p>
          <a:p>
            <a:pPr lvl="1"/>
            <a:r>
              <a:rPr lang="en-US" altLang="en-US" sz="1800" dirty="0"/>
              <a:t>During this process crossing over can occur</a:t>
            </a:r>
          </a:p>
          <a:p>
            <a:pPr lvl="1"/>
            <a:r>
              <a:rPr lang="en-US" altLang="en-US" sz="1800" dirty="0" smtClean="0"/>
              <a:t>This process is responsible </a:t>
            </a:r>
            <a:r>
              <a:rPr lang="en-US" altLang="en-US" sz="1800" dirty="0"/>
              <a:t>for individual differences</a:t>
            </a:r>
          </a:p>
        </p:txBody>
      </p:sp>
      <p:pic>
        <p:nvPicPr>
          <p:cNvPr id="44036" name="Picture 4" descr="1.12_16.gif                                                    00010675Macintosh HD                   B3FADD55:"/>
          <p:cNvPicPr>
            <a:picLocks noChangeAspect="1" noChangeArrowheads="1"/>
          </p:cNvPicPr>
          <p:nvPr/>
        </p:nvPicPr>
        <p:blipFill>
          <a:blip r:embed="rId3" cstate="print"/>
          <a:srcRect/>
          <a:stretch>
            <a:fillRect/>
          </a:stretch>
        </p:blipFill>
        <p:spPr bwMode="auto">
          <a:xfrm>
            <a:off x="5436096" y="4725144"/>
            <a:ext cx="3319243" cy="14957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 – mitosis</a:t>
            </a:r>
            <a:endParaRPr lang="en-GB" dirty="0"/>
          </a:p>
        </p:txBody>
      </p:sp>
      <p:sp>
        <p:nvSpPr>
          <p:cNvPr id="3" name="Content Placeholder 2"/>
          <p:cNvSpPr>
            <a:spLocks noGrp="1"/>
          </p:cNvSpPr>
          <p:nvPr>
            <p:ph idx="1"/>
          </p:nvPr>
        </p:nvSpPr>
        <p:spPr/>
        <p:txBody>
          <a:bodyPr/>
          <a:lstStyle/>
          <a:p>
            <a:r>
              <a:rPr lang="en-GB" sz="1600" b="1" dirty="0" smtClean="0"/>
              <a:t>Interphase</a:t>
            </a:r>
            <a:r>
              <a:rPr lang="en-GB" sz="1600" dirty="0" smtClean="0"/>
              <a:t>: The cell replicates its genetic material and organelles in preparation for division </a:t>
            </a:r>
          </a:p>
          <a:p>
            <a:r>
              <a:rPr lang="en-GB" sz="1600" b="1" dirty="0" smtClean="0"/>
              <a:t>Prophase</a:t>
            </a:r>
            <a:r>
              <a:rPr lang="en-GB" sz="1600" dirty="0" smtClean="0"/>
              <a:t>: The genetic material in the nucleus condenses and the duplicated chromosomes become visible. The nucleolus disappears and the nuclear envelope begins to break down. Spindle fibres also start extending from both poles of the cell </a:t>
            </a:r>
          </a:p>
          <a:p>
            <a:r>
              <a:rPr lang="en-GB" sz="1600" b="1" dirty="0" smtClean="0"/>
              <a:t>Metaphase</a:t>
            </a:r>
            <a:r>
              <a:rPr lang="en-GB" sz="1600" dirty="0" smtClean="0"/>
              <a:t>: The duplicated chromosomes become aligned in the centre of the cell, spindle fibres attach themselves to the centromere of the chromosomes </a:t>
            </a:r>
          </a:p>
          <a:p>
            <a:r>
              <a:rPr lang="en-GB" sz="1600" b="1" dirty="0" smtClean="0"/>
              <a:t>Anaphase</a:t>
            </a:r>
            <a:r>
              <a:rPr lang="en-GB" sz="1600" dirty="0" smtClean="0"/>
              <a:t>:</a:t>
            </a:r>
            <a:r>
              <a:rPr lang="en-GB" sz="1600" b="1" dirty="0" smtClean="0"/>
              <a:t> </a:t>
            </a:r>
            <a:r>
              <a:rPr lang="en-GB" sz="1600" dirty="0" smtClean="0"/>
              <a:t>The stage of mitosis in which the duplicated sets of chromosomes separate and two identical groups move to opposite poles of the cell </a:t>
            </a:r>
          </a:p>
          <a:p>
            <a:r>
              <a:rPr lang="en-GB" sz="1600" b="1" dirty="0" err="1" smtClean="0"/>
              <a:t>Telophase</a:t>
            </a:r>
            <a:r>
              <a:rPr lang="en-GB" sz="1600" dirty="0" smtClean="0"/>
              <a:t>: A nuclear membrane re-forms around each new group of chromosomes</a:t>
            </a:r>
          </a:p>
          <a:p>
            <a:r>
              <a:rPr lang="en-GB" sz="1600" b="1" dirty="0" smtClean="0"/>
              <a:t>Cytokinesis</a:t>
            </a:r>
            <a:r>
              <a:rPr lang="en-GB" sz="1600" dirty="0" smtClean="0"/>
              <a:t>:</a:t>
            </a:r>
            <a:r>
              <a:rPr lang="en-GB" sz="1600" b="1" dirty="0" smtClean="0"/>
              <a:t> </a:t>
            </a:r>
            <a:r>
              <a:rPr lang="en-GB" sz="1600" dirty="0" smtClean="0"/>
              <a:t>Divides the nuclei, cytoplasm, organelles and cell membrane into two cells </a:t>
            </a:r>
            <a:endParaRPr lang="en-GB" sz="1600" b="1" dirty="0" smtClean="0"/>
          </a:p>
          <a:p>
            <a:pPr>
              <a:buNone/>
            </a:pPr>
            <a:endParaRPr lang="en-GB"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 – mitosis</a:t>
            </a:r>
            <a:endParaRPr lang="en-GB" dirty="0"/>
          </a:p>
        </p:txBody>
      </p:sp>
      <p:pic>
        <p:nvPicPr>
          <p:cNvPr id="4" name="Content Placeholder 3" descr="Mitosis.jpg"/>
          <p:cNvPicPr>
            <a:picLocks noGrp="1"/>
          </p:cNvPicPr>
          <p:nvPr>
            <p:ph idx="1"/>
          </p:nvPr>
        </p:nvPicPr>
        <p:blipFill>
          <a:blip r:embed="rId2" cstate="print"/>
          <a:stretch>
            <a:fillRect/>
          </a:stretch>
        </p:blipFill>
        <p:spPr>
          <a:xfrm>
            <a:off x="1187624" y="2636912"/>
            <a:ext cx="7313612" cy="2612004"/>
          </a:xfrm>
          <a:prstGeom prst="rect">
            <a:avLst/>
          </a:prstGeom>
        </p:spPr>
      </p:pic>
    </p:spTree>
  </p:cSld>
  <p:clrMapOvr>
    <a:masterClrMapping/>
  </p:clrMapOvr>
</p:sld>
</file>

<file path=ppt/theme/theme1.xml><?xml version="1.0" encoding="utf-8"?>
<a:theme xmlns:a="http://schemas.openxmlformats.org/drawingml/2006/main" name="Theme1">
  <a:themeElements>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1621</TotalTime>
  <Words>1235</Words>
  <Application>Microsoft Office PowerPoint</Application>
  <PresentationFormat>On-screen Show (4:3)</PresentationFormat>
  <Paragraphs>203</Paragraphs>
  <Slides>32</Slides>
  <Notes>14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Theme1</vt:lpstr>
      <vt:lpstr>Chapter 3</vt:lpstr>
      <vt:lpstr>The genetic basis of behaviour</vt:lpstr>
      <vt:lpstr>DNA – deoxyribose nucleic acid</vt:lpstr>
      <vt:lpstr>DNA bases</vt:lpstr>
      <vt:lpstr>RNA bases</vt:lpstr>
      <vt:lpstr>DNA replication</vt:lpstr>
      <vt:lpstr>Chromosomes</vt:lpstr>
      <vt:lpstr>Cell division – mitosis</vt:lpstr>
      <vt:lpstr>Cell division – mitosis</vt:lpstr>
      <vt:lpstr>Cell division – meiosis I</vt:lpstr>
      <vt:lpstr>Cell division – meiosis II</vt:lpstr>
      <vt:lpstr>Individual characteristics</vt:lpstr>
      <vt:lpstr>Protein synthesis</vt:lpstr>
      <vt:lpstr>Initiation</vt:lpstr>
      <vt:lpstr>Elongation</vt:lpstr>
      <vt:lpstr>Sex cells</vt:lpstr>
      <vt:lpstr>Turner's syndrome</vt:lpstr>
      <vt:lpstr>Klinefelter’s syndrome </vt:lpstr>
      <vt:lpstr>Influence of the environment on gene expression </vt:lpstr>
      <vt:lpstr>Evolution of the nervous system</vt:lpstr>
      <vt:lpstr>Diffuse nervous systems</vt:lpstr>
      <vt:lpstr>Centralized nervous systems – cephalized systems </vt:lpstr>
      <vt:lpstr>Centralized nervous systems – cephalized systems </vt:lpstr>
      <vt:lpstr>Centralized nervous systems – cephalized systems </vt:lpstr>
      <vt:lpstr>Centralized nervous systems – compartmentalized systems</vt:lpstr>
      <vt:lpstr>Centralized nervous systems – compartmentalized systems</vt:lpstr>
      <vt:lpstr>The vertebrate system</vt:lpstr>
      <vt:lpstr>The vertebrate system – encephalization</vt:lpstr>
      <vt:lpstr>Dominance of the cerebrum</vt:lpstr>
      <vt:lpstr>How genes work</vt:lpstr>
      <vt:lpstr>Nervous system</vt:lpstr>
      <vt:lpstr>Readings</vt:lpstr>
    </vt:vector>
  </TitlesOfParts>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Psychology</dc:title>
  <dc:creator>Pearson Education</dc:creator>
  <cp:lastModifiedBy>harwood</cp:lastModifiedBy>
  <cp:revision>149</cp:revision>
  <dcterms:created xsi:type="dcterms:W3CDTF">1999-12-01T21:20:25Z</dcterms:created>
  <dcterms:modified xsi:type="dcterms:W3CDTF">2013-01-07T14:09:04Z</dcterms:modified>
</cp:coreProperties>
</file>